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2" r:id="rId4"/>
    <p:sldId id="266" r:id="rId5"/>
    <p:sldId id="268" r:id="rId6"/>
    <p:sldId id="4505" r:id="rId7"/>
    <p:sldId id="4506" r:id="rId8"/>
    <p:sldId id="269" r:id="rId9"/>
    <p:sldId id="4507" r:id="rId10"/>
    <p:sldId id="4509" r:id="rId11"/>
    <p:sldId id="4508" r:id="rId12"/>
    <p:sldId id="4510" r:id="rId13"/>
    <p:sldId id="4511" r:id="rId14"/>
    <p:sldId id="4512" r:id="rId15"/>
    <p:sldId id="4513" r:id="rId16"/>
    <p:sldId id="4514" r:id="rId17"/>
    <p:sldId id="4517" r:id="rId18"/>
    <p:sldId id="4515" r:id="rId19"/>
    <p:sldId id="4516" r:id="rId20"/>
    <p:sldId id="4518" r:id="rId21"/>
    <p:sldId id="4519" r:id="rId22"/>
    <p:sldId id="4520" r:id="rId23"/>
    <p:sldId id="4521" r:id="rId24"/>
    <p:sldId id="4522" r:id="rId25"/>
    <p:sldId id="270" r:id="rId26"/>
    <p:sldId id="4523" r:id="rId27"/>
    <p:sldId id="4524" r:id="rId28"/>
    <p:sldId id="4504" r:id="rId29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3F3"/>
    <a:srgbClr val="DADCDC"/>
    <a:srgbClr val="FFFFFF"/>
    <a:srgbClr val="EAEAEA"/>
    <a:srgbClr val="F8FAFF"/>
    <a:srgbClr val="F9FFFF"/>
    <a:srgbClr val="F3F3F3"/>
    <a:srgbClr val="FF2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6327"/>
  </p:normalViewPr>
  <p:slideViewPr>
    <p:cSldViewPr snapToGrid="0">
      <p:cViewPr varScale="1">
        <p:scale>
          <a:sx n="72" d="100"/>
          <a:sy n="72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68854-0190-48DE-AA52-8B8D686C44E7}" type="datetimeFigureOut">
              <a:rPr lang="en-TZ" smtClean="0"/>
              <a:t>08/12/2023</a:t>
            </a:fld>
            <a:endParaRPr lang="en-T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A96FB-CBCF-457C-A130-E899FFFCBA52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68982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A1FACA-6BA7-E97F-D261-22121AAF36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15" name="Picture 14" descr="A logo with a flag&#10;&#10;Description automatically generated">
            <a:extLst>
              <a:ext uri="{FF2B5EF4-FFF2-40B4-BE49-F238E27FC236}">
                <a16:creationId xmlns:a16="http://schemas.microsoft.com/office/drawing/2014/main" id="{B8D6E925-BB4D-256E-BD14-CB919C67E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69" y="1299862"/>
            <a:ext cx="4256062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7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white fabric&#10;&#10;Description automatically generated">
            <a:extLst>
              <a:ext uri="{FF2B5EF4-FFF2-40B4-BE49-F238E27FC236}">
                <a16:creationId xmlns:a16="http://schemas.microsoft.com/office/drawing/2014/main" id="{CB944DA0-B8B5-0467-D208-932819B6E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 flipH="1">
            <a:off x="-2" y="-16324"/>
            <a:ext cx="12193473" cy="6874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DB41C-1524-4A12-D4AC-C37FC362A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05354"/>
            <a:ext cx="4177689" cy="2549770"/>
          </a:xfrm>
        </p:spPr>
        <p:txBody>
          <a:bodyPr anchor="b">
            <a:noAutofit/>
          </a:bodyPr>
          <a:lstStyle>
            <a:lvl1pPr>
              <a:defRPr sz="72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DC508-DCDC-3836-6A64-A02273BBB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806460"/>
            <a:ext cx="3932237" cy="386863"/>
          </a:xfrm>
        </p:spPr>
        <p:txBody>
          <a:bodyPr/>
          <a:lstStyle>
            <a:lvl1pPr marL="0" indent="0">
              <a:buNone/>
              <a:defRPr sz="16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D68AD81-C428-E4A9-196D-237510166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96967" y="247650"/>
            <a:ext cx="5928334" cy="6362700"/>
          </a:xfrm>
          <a:prstGeom prst="snip2DiagRect">
            <a:avLst>
              <a:gd name="adj1" fmla="val 0"/>
              <a:gd name="adj2" fmla="val 19375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3200" b="0" i="0">
                <a:latin typeface="PP Telegraf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00581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fabric&#10;&#10;Description automatically generated">
            <a:extLst>
              <a:ext uri="{FF2B5EF4-FFF2-40B4-BE49-F238E27FC236}">
                <a16:creationId xmlns:a16="http://schemas.microsoft.com/office/drawing/2014/main" id="{EE70E776-EC72-31E3-31C6-C27C1BB46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34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DB41C-1524-4A12-D4AC-C37FC362A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05354"/>
            <a:ext cx="4177689" cy="2549770"/>
          </a:xfrm>
        </p:spPr>
        <p:txBody>
          <a:bodyPr anchor="b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38ED4-DDD5-5B3B-D990-AA3D291EA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96967" y="247650"/>
            <a:ext cx="5928334" cy="6362700"/>
          </a:xfrm>
          <a:prstGeom prst="snip2DiagRect">
            <a:avLst>
              <a:gd name="adj1" fmla="val 0"/>
              <a:gd name="adj2" fmla="val 19375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 b="0" i="0">
                <a:latin typeface="PP Telegraf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DC508-DCDC-3836-6A64-A02273BBB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806460"/>
            <a:ext cx="3932237" cy="38686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30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B3514693-4A53-811D-558C-C34CD4182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86552"/>
            <a:ext cx="12192000" cy="4371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2C62B1-952F-6782-D461-CA28B8D1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38553"/>
            <a:ext cx="8570912" cy="2690447"/>
          </a:xfrm>
        </p:spPr>
        <p:txBody>
          <a:bodyPr anchor="b">
            <a:noAutofit/>
          </a:bodyPr>
          <a:lstStyle>
            <a:lvl1pPr>
              <a:defRPr sz="96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4F314C5-376C-0814-DA42-901AF0C5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7553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4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DF391-4AD9-C48C-DF90-23E05DA1E6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B3514693-4A53-811D-558C-C34CD4182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86552"/>
            <a:ext cx="12192000" cy="4371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2C62B1-952F-6782-D461-CA28B8D1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38553"/>
            <a:ext cx="8570912" cy="2690447"/>
          </a:xfrm>
        </p:spPr>
        <p:txBody>
          <a:bodyPr anchor="b">
            <a:noAutofit/>
          </a:bodyPr>
          <a:lstStyle>
            <a:lvl1pPr>
              <a:defRPr sz="96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4F314C5-376C-0814-DA42-901AF0C5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7553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416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89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8D570-7685-F792-987F-417D32F626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493" y="1916822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40F028-7873-942F-8F8B-0A0EB5DABA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8741" y="1916822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03B3810-D3B3-E6B2-8DA7-5B010EA67C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15989" y="1916822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CCA2339-F6A2-FDC1-4437-D3F8857311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3237" y="1916821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BDA320D-ACD5-EE9E-4D89-0D8C386B59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70485" y="1916820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497432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0" y="828"/>
            <a:ext cx="12192000" cy="22028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1423" y="603873"/>
            <a:ext cx="6909155" cy="755374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9882" y="1284884"/>
            <a:ext cx="3932237" cy="386863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90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533548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59" y="3068523"/>
            <a:ext cx="3999074" cy="755374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059" y="3752875"/>
            <a:ext cx="3932237" cy="386863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14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16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16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268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9641DA-00B9-1259-FECE-8C119C89D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6450" cy="6858000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608" y="914400"/>
            <a:ext cx="10980784" cy="1234109"/>
          </a:xfrm>
        </p:spPr>
        <p:txBody>
          <a:bodyPr anchor="b">
            <a:noAutofit/>
          </a:bodyPr>
          <a:lstStyle>
            <a:lvl1pPr algn="r">
              <a:defRPr sz="7200" b="1" i="0">
                <a:latin typeface="Bebas Neue Pro" panose="020B0606020202050201" pitchFamily="34" charset="77"/>
                <a:cs typeface="IvyPresto Headline" panose="020B04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1275" y="2488509"/>
            <a:ext cx="5195117" cy="940491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32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44938348-B995-7D59-F2B2-ECC4DC04B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12879"/>
            <a:ext cx="9144000" cy="927628"/>
          </a:xfrm>
        </p:spPr>
        <p:txBody>
          <a:bodyPr anchor="b"/>
          <a:lstStyle>
            <a:lvl1pPr algn="ctr">
              <a:defRPr lang="en-US" sz="60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3CD3F7-BA99-315A-2B31-29994977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9420"/>
            <a:ext cx="9144000" cy="732895"/>
          </a:xfrm>
        </p:spPr>
        <p:txBody>
          <a:bodyPr/>
          <a:lstStyle>
            <a:lvl1pPr marL="0" indent="0" algn="ctr">
              <a:buNone/>
              <a:defRPr sz="1800" spc="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2" name="Picture 11" descr="A logo with a flag&#10;&#10;Description automatically generated">
            <a:extLst>
              <a:ext uri="{FF2B5EF4-FFF2-40B4-BE49-F238E27FC236}">
                <a16:creationId xmlns:a16="http://schemas.microsoft.com/office/drawing/2014/main" id="{7AABC0A8-12A3-B731-0C1B-6FDE0AA9B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973" y="29325"/>
            <a:ext cx="2644055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ue fabric&#10;&#10;Description automatically generated">
            <a:extLst>
              <a:ext uri="{FF2B5EF4-FFF2-40B4-BE49-F238E27FC236}">
                <a16:creationId xmlns:a16="http://schemas.microsoft.com/office/drawing/2014/main" id="{37E804B7-6FFD-134B-49A2-C096F2AF8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>
            <a:off x="896112" y="1152144"/>
            <a:ext cx="11295888" cy="570585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tx2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8726" y="2277301"/>
            <a:ext cx="7858505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6040" y="5445378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accent3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9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hite fabric&#10;&#10;Description automatically generated">
            <a:extLst>
              <a:ext uri="{FF2B5EF4-FFF2-40B4-BE49-F238E27FC236}">
                <a16:creationId xmlns:a16="http://schemas.microsoft.com/office/drawing/2014/main" id="{E5FBC42F-BAB6-028A-9159-A8C07B3D6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3473" cy="6858000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>
            <a:off x="896112" y="1152144"/>
            <a:ext cx="11295888" cy="570585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accent4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8726" y="2277301"/>
            <a:ext cx="7858505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6040" y="5445378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1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ue fabric&#10;&#10;Description automatically generated">
            <a:extLst>
              <a:ext uri="{FF2B5EF4-FFF2-40B4-BE49-F238E27FC236}">
                <a16:creationId xmlns:a16="http://schemas.microsoft.com/office/drawing/2014/main" id="{37E804B7-6FFD-134B-49A2-C096F2AF8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 rot="10800000">
            <a:off x="896112" y="1152144"/>
            <a:ext cx="10177272" cy="5422392"/>
          </a:xfrm>
          <a:prstGeom prst="snip1Rect">
            <a:avLst>
              <a:gd name="adj" fmla="val 4123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tx2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0" y="2027968"/>
            <a:ext cx="6253786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74" y="5196141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accent3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47EAC9-C0A6-B47F-4525-9FBF3D2B14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4528" y="574198"/>
            <a:ext cx="3761232" cy="4171538"/>
          </a:xfrm>
          <a:prstGeom prst="snip2DiagRect">
            <a:avLst>
              <a:gd name="adj1" fmla="val 0"/>
              <a:gd name="adj2" fmla="val 31476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705503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fabric&#10;&#10;Description automatically generated">
            <a:extLst>
              <a:ext uri="{FF2B5EF4-FFF2-40B4-BE49-F238E27FC236}">
                <a16:creationId xmlns:a16="http://schemas.microsoft.com/office/drawing/2014/main" id="{2AE6CBBB-D361-67C5-28BE-0EC255DEE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3473" cy="6858000"/>
          </a:xfrm>
          <a:prstGeom prst="rect">
            <a:avLst/>
          </a:prstGeom>
        </p:spPr>
      </p:pic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 rot="10800000">
            <a:off x="896112" y="1152144"/>
            <a:ext cx="10177272" cy="5422392"/>
          </a:xfrm>
          <a:prstGeom prst="snip1Rect">
            <a:avLst>
              <a:gd name="adj" fmla="val 4123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accent4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0" y="2027968"/>
            <a:ext cx="6253786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74" y="5196141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47EAC9-C0A6-B47F-4525-9FBF3D2B14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4528" y="574198"/>
            <a:ext cx="3761232" cy="4171538"/>
          </a:xfrm>
          <a:prstGeom prst="snip2DiagRect">
            <a:avLst>
              <a:gd name="adj1" fmla="val 0"/>
              <a:gd name="adj2" fmla="val 31476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927656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4"/>
            <a:ext cx="8570912" cy="1242392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53062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999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11107046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693824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5312533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6234F0B-D9EA-DDB9-5C0D-47E03399B0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6614" y="1983266"/>
            <a:ext cx="5312533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981023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BAB64C-4EBD-8FD0-54EA-3F5E2CC5D7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173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3B3B02-2242-DA90-56E5-578217650B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4"/>
            <a:ext cx="8570912" cy="1242392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53062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CB5E03C7-F71A-C530-2E18-7F9A9E8B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05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715B81-5BBD-6E30-9601-3A0CA06622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11107046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F79C7931-C515-1EED-D390-61299F809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2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44938348-B995-7D59-F2B2-ECC4DC04B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4097" y="2965186"/>
            <a:ext cx="9883806" cy="927628"/>
          </a:xfrm>
        </p:spPr>
        <p:txBody>
          <a:bodyPr anchor="b">
            <a:noAutofit/>
          </a:bodyPr>
          <a:lstStyle>
            <a:lvl1pPr algn="ctr">
              <a:defRPr lang="en-US" sz="72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0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00F2E0-6B08-8C7A-AB1A-C7F5780AC4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5312533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6234F0B-D9EA-DDB9-5C0D-47E03399B0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6614" y="1983266"/>
            <a:ext cx="5312533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FFF2E6DE-9D76-C75A-857D-7C3EE597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867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8867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8867" y="1983266"/>
            <a:ext cx="5928759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4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27545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63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6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63" y="1983266"/>
            <a:ext cx="5928759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876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21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618" y="4214813"/>
            <a:ext cx="2969382" cy="1415083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617" y="5858496"/>
            <a:ext cx="2969383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1480" y="4214814"/>
            <a:ext cx="3683757" cy="2271712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3" y="184150"/>
            <a:ext cx="11763651" cy="3530600"/>
          </a:xfrm>
          <a:prstGeom prst="snip2DiagRect">
            <a:avLst>
              <a:gd name="adj1" fmla="val 0"/>
              <a:gd name="adj2" fmla="val 29587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8FCA84A-D82D-D713-783F-3EF4F189EA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6280" y="4214814"/>
            <a:ext cx="3683757" cy="2271712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29116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4683" y="1983266"/>
            <a:ext cx="4998677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376594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lose up of a flag&#10;&#10;Description automatically generated">
            <a:extLst>
              <a:ext uri="{FF2B5EF4-FFF2-40B4-BE49-F238E27FC236}">
                <a16:creationId xmlns:a16="http://schemas.microsoft.com/office/drawing/2014/main" id="{6A633BCB-2894-83E9-B8FF-A774AFF3A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71362" y="0"/>
            <a:ext cx="5120638" cy="6874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63" y="288235"/>
            <a:ext cx="4693877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63" y="1043609"/>
            <a:ext cx="469387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63" y="1983266"/>
            <a:ext cx="4693877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5556" y="288235"/>
            <a:ext cx="4063724" cy="2121562"/>
          </a:xfrm>
          <a:prstGeom prst="snip1Rect">
            <a:avLst>
              <a:gd name="adj" fmla="val 50000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0E7930A-0664-0385-4756-BD6D79453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556" y="2409797"/>
            <a:ext cx="4063724" cy="20384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3031326-17D7-392D-F071-3AEAEB5142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5556" y="4448201"/>
            <a:ext cx="4068727" cy="2121563"/>
          </a:xfrm>
          <a:custGeom>
            <a:avLst/>
            <a:gdLst>
              <a:gd name="connsiteX0" fmla="*/ 0 w 4063724"/>
              <a:gd name="connsiteY0" fmla="*/ 0 h 2121563"/>
              <a:gd name="connsiteX1" fmla="*/ 3191953 w 4063724"/>
              <a:gd name="connsiteY1" fmla="*/ 0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5351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727" h="2121563">
                <a:moveTo>
                  <a:pt x="0" y="0"/>
                </a:moveTo>
                <a:lnTo>
                  <a:pt x="4068519" y="3643"/>
                </a:lnTo>
                <a:cubicBezTo>
                  <a:pt x="4070096" y="293019"/>
                  <a:pt x="4062147" y="582395"/>
                  <a:pt x="4063724" y="871771"/>
                </a:cubicBezTo>
                <a:lnTo>
                  <a:pt x="4063724" y="2121563"/>
                </a:lnTo>
                <a:lnTo>
                  <a:pt x="4063724" y="2121563"/>
                </a:lnTo>
                <a:lnTo>
                  <a:pt x="871771" y="2121563"/>
                </a:lnTo>
                <a:lnTo>
                  <a:pt x="0" y="1249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1EC6A258-90AD-9BDB-2368-1F0268CBF96F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9825038" y="517525"/>
            <a:ext cx="1939925" cy="5892800"/>
          </a:xfrm>
        </p:spPr>
        <p:txBody>
          <a:bodyPr vert="eaVert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pPr lvl="0"/>
            <a:r>
              <a:rPr lang="en-US" dirty="0"/>
              <a:t>INSERT A BIG STATEMENT</a:t>
            </a:r>
          </a:p>
        </p:txBody>
      </p:sp>
    </p:spTree>
    <p:extLst>
      <p:ext uri="{BB962C8B-B14F-4D97-AF65-F5344CB8AC3E}">
        <p14:creationId xmlns:p14="http://schemas.microsoft.com/office/powerpoint/2010/main" val="354568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3DA39C12-2B2D-2235-C9D8-4DC13A09C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618" y="4214813"/>
            <a:ext cx="2969382" cy="1415083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617" y="5858496"/>
            <a:ext cx="2969383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1480" y="4214814"/>
            <a:ext cx="3683757" cy="227171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3" y="184150"/>
            <a:ext cx="11763651" cy="3530600"/>
          </a:xfrm>
          <a:prstGeom prst="snip2DiagRect">
            <a:avLst>
              <a:gd name="adj1" fmla="val 0"/>
              <a:gd name="adj2" fmla="val 29587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8FCA84A-D82D-D713-783F-3EF4F189EA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6280" y="4214814"/>
            <a:ext cx="3683757" cy="227171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524241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FBF3162D-29E0-EE65-FA9D-7AF70549C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63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6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63" y="1983266"/>
            <a:ext cx="5928759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876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77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F60355BF-CC50-A80E-A47C-F7A0A95E1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867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8867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8867" y="1983266"/>
            <a:ext cx="5928759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4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814262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blue and white painting&#10;&#10;Description automatically generated">
            <a:extLst>
              <a:ext uri="{FF2B5EF4-FFF2-40B4-BE49-F238E27FC236}">
                <a16:creationId xmlns:a16="http://schemas.microsoft.com/office/drawing/2014/main" id="{5331A134-DF5B-67B3-C1F9-7BD94CA6C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439" y="2249214"/>
            <a:ext cx="3749122" cy="1390451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accent3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439" y="3786810"/>
            <a:ext cx="3749122" cy="76417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accent3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68F736-4FB7-C664-DFF1-C39D992093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466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531AF33-E7E2-EE8A-A010-E4827C9EA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>
            <a:off x="8420233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34529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A4F850-6F35-6526-221D-CD5DEE2E2B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616F0484-86C1-316A-CFFA-B2EBD8811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5664201" y="330202"/>
            <a:ext cx="6858000" cy="61976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771900"/>
            <a:ext cx="5422900" cy="927628"/>
          </a:xfrm>
        </p:spPr>
        <p:txBody>
          <a:bodyPr anchor="b"/>
          <a:lstStyle>
            <a:lvl1pPr algn="l">
              <a:defRPr lang="en-US" sz="60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3CD3F7-BA99-315A-2B31-29994977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818441"/>
            <a:ext cx="5422900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6" name="Picture 5" descr="A logo with a flag&#10;&#10;Description automatically generated">
            <a:extLst>
              <a:ext uri="{FF2B5EF4-FFF2-40B4-BE49-F238E27FC236}">
                <a16:creationId xmlns:a16="http://schemas.microsoft.com/office/drawing/2014/main" id="{2630849D-2197-462D-8942-4A7EE621C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72" y="-31486"/>
            <a:ext cx="2713291" cy="27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8181EBCC-678F-594D-89A1-7A313EE34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439" y="2249214"/>
            <a:ext cx="3749122" cy="1390451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439" y="3786810"/>
            <a:ext cx="3749122" cy="76417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68F736-4FB7-C664-DFF1-C39D992093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466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531AF33-E7E2-EE8A-A010-E4827C9EA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>
            <a:off x="8420233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69341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69621C-9EC3-4F4E-289B-C764C137C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4683" y="1983266"/>
            <a:ext cx="4998677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13908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F542E8-A177-FD9E-F4B4-B4502A4715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14" name="Picture 13" descr="Close up of a flag&#10;&#10;Description automatically generated">
            <a:extLst>
              <a:ext uri="{FF2B5EF4-FFF2-40B4-BE49-F238E27FC236}">
                <a16:creationId xmlns:a16="http://schemas.microsoft.com/office/drawing/2014/main" id="{6A633BCB-2894-83E9-B8FF-A774AFF3A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71362" y="0"/>
            <a:ext cx="5120638" cy="6874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42" y="288235"/>
            <a:ext cx="4693877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42" y="1043609"/>
            <a:ext cx="469387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4642" y="1983266"/>
            <a:ext cx="4693877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5556" y="288235"/>
            <a:ext cx="4063724" cy="2121562"/>
          </a:xfrm>
          <a:prstGeom prst="snip1Rect">
            <a:avLst>
              <a:gd name="adj" fmla="val 50000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0E7930A-0664-0385-4756-BD6D79453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556" y="2409797"/>
            <a:ext cx="4063724" cy="20384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3031326-17D7-392D-F071-3AEAEB5142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5556" y="4448201"/>
            <a:ext cx="4068727" cy="2121563"/>
          </a:xfrm>
          <a:custGeom>
            <a:avLst/>
            <a:gdLst>
              <a:gd name="connsiteX0" fmla="*/ 0 w 4063724"/>
              <a:gd name="connsiteY0" fmla="*/ 0 h 2121563"/>
              <a:gd name="connsiteX1" fmla="*/ 3191953 w 4063724"/>
              <a:gd name="connsiteY1" fmla="*/ 0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5351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727" h="2121563">
                <a:moveTo>
                  <a:pt x="0" y="0"/>
                </a:moveTo>
                <a:lnTo>
                  <a:pt x="4068519" y="3643"/>
                </a:lnTo>
                <a:cubicBezTo>
                  <a:pt x="4070096" y="293019"/>
                  <a:pt x="4062147" y="582395"/>
                  <a:pt x="4063724" y="871771"/>
                </a:cubicBezTo>
                <a:lnTo>
                  <a:pt x="4063724" y="2121563"/>
                </a:lnTo>
                <a:lnTo>
                  <a:pt x="4063724" y="2121563"/>
                </a:lnTo>
                <a:lnTo>
                  <a:pt x="871771" y="2121563"/>
                </a:lnTo>
                <a:lnTo>
                  <a:pt x="0" y="1249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1EC6A258-90AD-9BDB-2368-1F0268CBF96F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9825038" y="517525"/>
            <a:ext cx="1939925" cy="5892800"/>
          </a:xfrm>
        </p:spPr>
        <p:txBody>
          <a:bodyPr vert="eaVert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pPr lvl="0"/>
            <a:r>
              <a:rPr lang="en-US" dirty="0"/>
              <a:t>INSERT A BIG STATEMENT</a:t>
            </a:r>
          </a:p>
        </p:txBody>
      </p:sp>
    </p:spTree>
    <p:extLst>
      <p:ext uri="{BB962C8B-B14F-4D97-AF65-F5344CB8AC3E}">
        <p14:creationId xmlns:p14="http://schemas.microsoft.com/office/powerpoint/2010/main" val="3865790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4F42EC3-B0AF-058F-1E77-275765A9AF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521112E-3CE4-6214-D0C4-A8CC9F995B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1569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3E69BD1-541C-587B-D95D-62BCB62E4F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2186" y="588"/>
            <a:ext cx="4060431" cy="3428412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D5D171A-66E9-F8DC-3144-07CA8C135E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D4971A-2990-7583-675C-FAFCB398A48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57832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3871FC-302A-C8E8-1569-1CC3B29114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2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7FEA3255-A0A3-687D-7CEA-BB7559032C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04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DE3C31F-AB4D-43A5-DD38-6221F30CADA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544802" y="512156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5396D6C-5D29-0F44-E8A8-212CA737F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6915" y="460559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1743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A3F834-C32C-89A3-4A5F-365D18EB42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3429000"/>
            <a:ext cx="3051358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A80DDCE-4994-51CA-6DFA-5A07A67EE7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5438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9305EC3-869E-42B8-189F-6C835F8487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2319" y="342900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8580627-134A-FF49-A897-DEF480CA93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39200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0453F0-F7DE-20B8-B014-3CE8130701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808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99AB82B0-AB5E-374F-452C-DCEF014044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67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C6F1BD-05E2-3BB0-BBE9-EDF6C93FE10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39392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C3048B99-B1DD-6C78-3367-02A969CCC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651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5BC58-03AC-69AA-F32E-C22B08B4357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33576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A172C5EA-383F-71D7-5E06-31D40942F3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835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CE03D8-7755-17D7-71DE-A7EBD5E6E40B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942160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47862357-F585-94BD-69E3-563E8C44D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419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0969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7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D69A6C8-5B13-3852-E640-528F3497ED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1055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450EAC-7810-EA42-74D0-E7CF2C2DFC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1893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8155D0-5208-092F-A5E7-550493A2B7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2731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3407434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36ACEE-489B-0342-064C-876DB8EB09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11055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0FFF00-043A-49AE-6812-30A4A5BAB764}"/>
              </a:ext>
            </a:extLst>
          </p:cNvPr>
          <p:cNvCxnSpPr/>
          <p:nvPr userDrawn="1"/>
        </p:nvCxnSpPr>
        <p:spPr>
          <a:xfrm>
            <a:off x="622827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DE4C153-8E5C-4926-264F-67FFA5F240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1892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F8202D-BFA4-855C-70CB-8C6A3092B623}"/>
              </a:ext>
            </a:extLst>
          </p:cNvPr>
          <p:cNvCxnSpPr/>
          <p:nvPr userDrawn="1"/>
        </p:nvCxnSpPr>
        <p:spPr>
          <a:xfrm>
            <a:off x="9049109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5A327FB-3E0E-BCE6-282C-0145E82DA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09598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360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284965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B072D15-02F9-F927-AEEF-C6F7164A67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1220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97CC796-BB1A-41BD-00A8-77322CE138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221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405A8-1CB5-2ACD-993A-3F0938DA386D}"/>
              </a:ext>
            </a:extLst>
          </p:cNvPr>
          <p:cNvCxnSpPr/>
          <p:nvPr userDrawn="1"/>
        </p:nvCxnSpPr>
        <p:spPr>
          <a:xfrm>
            <a:off x="507164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CC0D6E93-07F3-1F2E-4FE7-1B16EEB344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77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152634FB-6BBF-556D-A191-0BB967E5EA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077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043877-DED5-DBD0-9701-011D9D679303}"/>
              </a:ext>
            </a:extLst>
          </p:cNvPr>
          <p:cNvCxnSpPr/>
          <p:nvPr userDrawn="1"/>
        </p:nvCxnSpPr>
        <p:spPr>
          <a:xfrm>
            <a:off x="733021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476F20A-C3FA-9974-5D24-1103C1F82C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276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C2DD08C-0232-BE78-1D83-9ABCC4F3D9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277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25A2AF-7206-F987-07B9-FD0EAEC0CDB1}"/>
              </a:ext>
            </a:extLst>
          </p:cNvPr>
          <p:cNvCxnSpPr/>
          <p:nvPr userDrawn="1"/>
        </p:nvCxnSpPr>
        <p:spPr>
          <a:xfrm>
            <a:off x="955220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46234F6-8C32-17A4-23B2-4DACBA54BD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723905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CC828DB-E114-3682-6797-A29990DCF7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3906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998368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77D790-066A-4B07-3B3D-51D9750E9E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7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D69A6C8-5B13-3852-E640-528F3497ED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1055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450EAC-7810-EA42-74D0-E7CF2C2DFC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1893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8155D0-5208-092F-A5E7-550493A2B7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2731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3407434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36ACEE-489B-0342-064C-876DB8EB09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11055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0FFF00-043A-49AE-6812-30A4A5BAB764}"/>
              </a:ext>
            </a:extLst>
          </p:cNvPr>
          <p:cNvCxnSpPr/>
          <p:nvPr userDrawn="1"/>
        </p:nvCxnSpPr>
        <p:spPr>
          <a:xfrm>
            <a:off x="622827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DE4C153-8E5C-4926-264F-67FFA5F240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1892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F8202D-BFA4-855C-70CB-8C6A3092B623}"/>
              </a:ext>
            </a:extLst>
          </p:cNvPr>
          <p:cNvCxnSpPr/>
          <p:nvPr userDrawn="1"/>
        </p:nvCxnSpPr>
        <p:spPr>
          <a:xfrm>
            <a:off x="9049109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5A327FB-3E0E-BCE6-282C-0145E82DA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09598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672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92F659-EA41-3703-857B-AB7023BB0F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284965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B072D15-02F9-F927-AEEF-C6F7164A67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1220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97CC796-BB1A-41BD-00A8-77322CE138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221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405A8-1CB5-2ACD-993A-3F0938DA386D}"/>
              </a:ext>
            </a:extLst>
          </p:cNvPr>
          <p:cNvCxnSpPr/>
          <p:nvPr userDrawn="1"/>
        </p:nvCxnSpPr>
        <p:spPr>
          <a:xfrm>
            <a:off x="507164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CC0D6E93-07F3-1F2E-4FE7-1B16EEB344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77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152634FB-6BBF-556D-A191-0BB967E5EA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077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043877-DED5-DBD0-9701-011D9D679303}"/>
              </a:ext>
            </a:extLst>
          </p:cNvPr>
          <p:cNvCxnSpPr/>
          <p:nvPr userDrawn="1"/>
        </p:nvCxnSpPr>
        <p:spPr>
          <a:xfrm>
            <a:off x="733021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476F20A-C3FA-9974-5D24-1103C1F82C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276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C2DD08C-0232-BE78-1D83-9ABCC4F3D9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277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25A2AF-7206-F987-07B9-FD0EAEC0CDB1}"/>
              </a:ext>
            </a:extLst>
          </p:cNvPr>
          <p:cNvCxnSpPr/>
          <p:nvPr userDrawn="1"/>
        </p:nvCxnSpPr>
        <p:spPr>
          <a:xfrm>
            <a:off x="955220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46234F6-8C32-17A4-23B2-4DACBA54BD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723905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CC828DB-E114-3682-6797-A29990DCF7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3906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663087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06A28-5AF6-6B39-53DE-4ED1C3C935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4F42EC3-B0AF-058F-1E77-275765A9AF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521112E-3CE4-6214-D0C4-A8CC9F995B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1569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3E69BD1-541C-587B-D95D-62BCB62E4F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2186" y="588"/>
            <a:ext cx="4060431" cy="3428412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D5D171A-66E9-F8DC-3144-07CA8C135E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D4971A-2990-7583-675C-FAFCB398A48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57832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3871FC-302A-C8E8-1569-1CC3B29114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2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n>
                  <a:noFill/>
                </a:ln>
                <a:pattFill prst="pct5">
                  <a:fgClr>
                    <a:schemeClr val="accent3"/>
                  </a:fgClr>
                  <a:bgClr>
                    <a:schemeClr val="bg1"/>
                  </a:bgClr>
                </a:patt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7FEA3255-A0A3-687D-7CEA-BB7559032C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04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n>
                  <a:noFill/>
                </a:ln>
                <a:pattFill prst="pct5">
                  <a:fgClr>
                    <a:schemeClr val="accent3"/>
                  </a:fgClr>
                  <a:bgClr>
                    <a:schemeClr val="bg1"/>
                  </a:bgClr>
                </a:patt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DE3C31F-AB4D-43A5-DD38-6221F30CADA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544802" y="512156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5396D6C-5D29-0F44-E8A8-212CA737F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6915" y="460559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n>
                  <a:noFill/>
                </a:ln>
                <a:pattFill prst="pct5">
                  <a:fgClr>
                    <a:schemeClr val="accent3"/>
                  </a:fgClr>
                  <a:bgClr>
                    <a:schemeClr val="bg1"/>
                  </a:bgClr>
                </a:patt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41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616F0484-86C1-316A-CFFA-B2EBD8811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5664201" y="330202"/>
            <a:ext cx="6858000" cy="61976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2977116"/>
            <a:ext cx="5422900" cy="1722412"/>
          </a:xfrm>
        </p:spPr>
        <p:txBody>
          <a:bodyPr anchor="b"/>
          <a:lstStyle>
            <a:lvl1pPr algn="l">
              <a:defRPr lang="en-US" sz="6000" b="1" i="0" kern="1200" dirty="0">
                <a:solidFill>
                  <a:schemeClr val="accent3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3CD3F7-BA99-315A-2B31-29994977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818441"/>
            <a:ext cx="5422900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accent3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A logo with a flag&#10;&#10;Description automatically generated">
            <a:extLst>
              <a:ext uri="{FF2B5EF4-FFF2-40B4-BE49-F238E27FC236}">
                <a16:creationId xmlns:a16="http://schemas.microsoft.com/office/drawing/2014/main" id="{72369AE0-ECFF-B868-0F50-A0BE9ABC5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40" y="-26913"/>
            <a:ext cx="2691141" cy="269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99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F69879-2F3B-C06B-51F1-A7CF33CFF9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A3F834-C32C-89A3-4A5F-365D18EB42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3429000"/>
            <a:ext cx="3051358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A80DDCE-4994-51CA-6DFA-5A07A67EE7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5438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9305EC3-869E-42B8-189F-6C835F8487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2319" y="342900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8580627-134A-FF49-A897-DEF480CA93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39200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0453F0-F7DE-20B8-B014-3CE8130701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808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99AB82B0-AB5E-374F-452C-DCEF014044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67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C6F1BD-05E2-3BB0-BBE9-EDF6C93FE10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39392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C3048B99-B1DD-6C78-3367-02A969CCC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651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5BC58-03AC-69AA-F32E-C22B08B4357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33576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A172C5EA-383F-71D7-5E06-31D40942F3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835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CE03D8-7755-17D7-71DE-A7EBD5E6E40B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942160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47862357-F585-94BD-69E3-563E8C44D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419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3721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49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561493" y="2793858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18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687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4564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231864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6072169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912473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49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60DB12-CDBA-B847-C8BA-CEB6E87B5C7D}"/>
              </a:ext>
            </a:extLst>
          </p:cNvPr>
          <p:cNvCxnSpPr/>
          <p:nvPr userDrawn="1"/>
        </p:nvCxnSpPr>
        <p:spPr>
          <a:xfrm>
            <a:off x="561493" y="3985817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918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687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74564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231864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6072169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912473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D65722FC-1D9D-6736-AA69-0FDBB8C8BA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49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378352-C76B-BC01-E66A-33E15FECF384}"/>
              </a:ext>
            </a:extLst>
          </p:cNvPr>
          <p:cNvCxnSpPr/>
          <p:nvPr userDrawn="1"/>
        </p:nvCxnSpPr>
        <p:spPr>
          <a:xfrm>
            <a:off x="561493" y="514930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EEEF5546-1E01-7ECB-628A-827A4908CC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918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4AD194A9-583B-D63E-DA9F-1B00DDA6EF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7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9C0348EA-75DF-5484-F800-4199D63DA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4564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CEDC5D-096F-EA25-C1F1-8814215F584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2A791A-BA8A-AE09-3023-C82B290080CA}"/>
              </a:ext>
            </a:extLst>
          </p:cNvPr>
          <p:cNvCxnSpPr>
            <a:cxnSpLocks/>
          </p:cNvCxnSpPr>
          <p:nvPr userDrawn="1"/>
        </p:nvCxnSpPr>
        <p:spPr>
          <a:xfrm>
            <a:off x="6072169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216852-EAFF-CE97-E642-795028165202}"/>
              </a:ext>
            </a:extLst>
          </p:cNvPr>
          <p:cNvCxnSpPr>
            <a:cxnSpLocks/>
          </p:cNvCxnSpPr>
          <p:nvPr userDrawn="1"/>
        </p:nvCxnSpPr>
        <p:spPr>
          <a:xfrm>
            <a:off x="8912473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3F42F112-43F7-B489-01C1-36F0D4DEFD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149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804C176-791F-3E58-3C21-CE4387AF23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9918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7CCF17C-BB24-2FE1-3604-31E544A25AF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687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5EB47415-17E2-DBC1-3145-B76046904A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74564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67C971-C337-EC25-69C8-E6ADF538B91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30F374-6474-9358-785E-736678C90A4F}"/>
              </a:ext>
            </a:extLst>
          </p:cNvPr>
          <p:cNvCxnSpPr>
            <a:cxnSpLocks/>
          </p:cNvCxnSpPr>
          <p:nvPr userDrawn="1"/>
        </p:nvCxnSpPr>
        <p:spPr>
          <a:xfrm>
            <a:off x="6072169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2D2947-0D29-1379-6F98-2EDD62FF39F8}"/>
              </a:ext>
            </a:extLst>
          </p:cNvPr>
          <p:cNvCxnSpPr>
            <a:cxnSpLocks/>
          </p:cNvCxnSpPr>
          <p:nvPr userDrawn="1"/>
        </p:nvCxnSpPr>
        <p:spPr>
          <a:xfrm>
            <a:off x="8912473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152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376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376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37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375376" y="261583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1306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5075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88447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045747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5886052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726356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537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306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5075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88447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045747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5886052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726356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3E1074-9098-3123-78DB-FA91A08F6A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3978589"/>
            <a:ext cx="12192000" cy="2877824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1948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DA7CF6F4-4EF4-8D63-FEE5-5E86FCEB8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68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6DDEAF-B33C-BDC7-8744-2C2BA391DA39}"/>
              </a:ext>
            </a:extLst>
          </p:cNvPr>
          <p:cNvCxnSpPr>
            <a:cxnSpLocks/>
          </p:cNvCxnSpPr>
          <p:nvPr userDrawn="1"/>
        </p:nvCxnSpPr>
        <p:spPr>
          <a:xfrm>
            <a:off x="293309" y="3097300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86D63F73-64E9-4C68-AD53-423B5A577F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3237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BDC1B8-6D74-B602-A4F4-ED6CFBBB8FBD}"/>
              </a:ext>
            </a:extLst>
          </p:cNvPr>
          <p:cNvCxnSpPr>
            <a:cxnSpLocks/>
          </p:cNvCxnSpPr>
          <p:nvPr userDrawn="1"/>
        </p:nvCxnSpPr>
        <p:spPr>
          <a:xfrm>
            <a:off x="2965054" y="219486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C675DF35-382C-CCBF-24FE-B8BAF3E0FE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468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C98F9224-00AE-0798-5440-A7C9D4B98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3237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73CA56-6758-3FD8-E485-3FA4FCB4A3CC}"/>
              </a:ext>
            </a:extLst>
          </p:cNvPr>
          <p:cNvCxnSpPr>
            <a:cxnSpLocks/>
          </p:cNvCxnSpPr>
          <p:nvPr userDrawn="1"/>
        </p:nvCxnSpPr>
        <p:spPr>
          <a:xfrm>
            <a:off x="2965054" y="3351165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352E71B7-1775-B3A7-DA1C-755EDEF982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468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9EC06084-2FFD-303D-7557-C0EB7D05DC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3237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8538D-CEAE-8548-BAA4-02F25579BCA6}"/>
              </a:ext>
            </a:extLst>
          </p:cNvPr>
          <p:cNvCxnSpPr>
            <a:cxnSpLocks/>
          </p:cNvCxnSpPr>
          <p:nvPr userDrawn="1"/>
        </p:nvCxnSpPr>
        <p:spPr>
          <a:xfrm>
            <a:off x="2965054" y="453622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ED1559-4FBD-69BD-E603-37A0A74D97D1}"/>
              </a:ext>
            </a:extLst>
          </p:cNvPr>
          <p:cNvCxnSpPr>
            <a:cxnSpLocks/>
          </p:cNvCxnSpPr>
          <p:nvPr userDrawn="1"/>
        </p:nvCxnSpPr>
        <p:spPr>
          <a:xfrm>
            <a:off x="293309" y="4278738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07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73A111-0D1B-5824-BAF3-900756FAE0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49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561493" y="2793858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18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687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4564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231864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6072169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912473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49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60DB12-CDBA-B847-C8BA-CEB6E87B5C7D}"/>
              </a:ext>
            </a:extLst>
          </p:cNvPr>
          <p:cNvCxnSpPr/>
          <p:nvPr userDrawn="1"/>
        </p:nvCxnSpPr>
        <p:spPr>
          <a:xfrm>
            <a:off x="561493" y="3985817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918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687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74564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231864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6072169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912473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D65722FC-1D9D-6736-AA69-0FDBB8C8BA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49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378352-C76B-BC01-E66A-33E15FECF384}"/>
              </a:ext>
            </a:extLst>
          </p:cNvPr>
          <p:cNvCxnSpPr/>
          <p:nvPr userDrawn="1"/>
        </p:nvCxnSpPr>
        <p:spPr>
          <a:xfrm>
            <a:off x="561493" y="514930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EEEF5546-1E01-7ECB-628A-827A4908CC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918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4AD194A9-583B-D63E-DA9F-1B00DDA6EF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7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9C0348EA-75DF-5484-F800-4199D63DA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4564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CEDC5D-096F-EA25-C1F1-8814215F584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2A791A-BA8A-AE09-3023-C82B290080CA}"/>
              </a:ext>
            </a:extLst>
          </p:cNvPr>
          <p:cNvCxnSpPr>
            <a:cxnSpLocks/>
          </p:cNvCxnSpPr>
          <p:nvPr userDrawn="1"/>
        </p:nvCxnSpPr>
        <p:spPr>
          <a:xfrm>
            <a:off x="6072169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216852-EAFF-CE97-E642-795028165202}"/>
              </a:ext>
            </a:extLst>
          </p:cNvPr>
          <p:cNvCxnSpPr>
            <a:cxnSpLocks/>
          </p:cNvCxnSpPr>
          <p:nvPr userDrawn="1"/>
        </p:nvCxnSpPr>
        <p:spPr>
          <a:xfrm>
            <a:off x="8912473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3F42F112-43F7-B489-01C1-36F0D4DEFD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149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804C176-791F-3E58-3C21-CE4387AF23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9918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7CCF17C-BB24-2FE1-3604-31E544A25AF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687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5EB47415-17E2-DBC1-3145-B76046904A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74564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67C971-C337-EC25-69C8-E6ADF538B91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30F374-6474-9358-785E-736678C90A4F}"/>
              </a:ext>
            </a:extLst>
          </p:cNvPr>
          <p:cNvCxnSpPr>
            <a:cxnSpLocks/>
          </p:cNvCxnSpPr>
          <p:nvPr userDrawn="1"/>
        </p:nvCxnSpPr>
        <p:spPr>
          <a:xfrm>
            <a:off x="6072169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2D2947-0D29-1379-6F98-2EDD62FF39F8}"/>
              </a:ext>
            </a:extLst>
          </p:cNvPr>
          <p:cNvCxnSpPr>
            <a:cxnSpLocks/>
          </p:cNvCxnSpPr>
          <p:nvPr userDrawn="1"/>
        </p:nvCxnSpPr>
        <p:spPr>
          <a:xfrm>
            <a:off x="8912473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323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DF6BB4-CD55-6878-EB17-6912ADEF0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376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376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37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375376" y="261583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1306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5075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88447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045747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5886052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726356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537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306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5075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88447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045747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5886052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726356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3E1074-9098-3123-78DB-FA91A08F6A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3978589"/>
            <a:ext cx="12192000" cy="2877824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22925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69621C-9EC3-4F4E-289B-C764C137C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270DE687-FEF1-599D-388F-BC1FD4D2F4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68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6E9CA4-6C13-46D5-C04D-0F48973C11C4}"/>
              </a:ext>
            </a:extLst>
          </p:cNvPr>
          <p:cNvCxnSpPr>
            <a:cxnSpLocks/>
          </p:cNvCxnSpPr>
          <p:nvPr userDrawn="1"/>
        </p:nvCxnSpPr>
        <p:spPr>
          <a:xfrm>
            <a:off x="293309" y="3097300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4">
            <a:extLst>
              <a:ext uri="{FF2B5EF4-FFF2-40B4-BE49-F238E27FC236}">
                <a16:creationId xmlns:a16="http://schemas.microsoft.com/office/drawing/2014/main" id="{9FB88612-E657-7078-B87D-2F231A02B5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3237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9A876-3771-1D86-0176-A3AC22BB3B70}"/>
              </a:ext>
            </a:extLst>
          </p:cNvPr>
          <p:cNvCxnSpPr>
            <a:cxnSpLocks/>
          </p:cNvCxnSpPr>
          <p:nvPr userDrawn="1"/>
        </p:nvCxnSpPr>
        <p:spPr>
          <a:xfrm>
            <a:off x="2965054" y="219486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F86533E-AC07-AEBD-8537-745B0740CE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468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C5E8B451-80CB-4C14-74BC-E645F60420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3237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983910-A065-41CF-7A1F-249A2091F351}"/>
              </a:ext>
            </a:extLst>
          </p:cNvPr>
          <p:cNvCxnSpPr>
            <a:cxnSpLocks/>
          </p:cNvCxnSpPr>
          <p:nvPr userDrawn="1"/>
        </p:nvCxnSpPr>
        <p:spPr>
          <a:xfrm>
            <a:off x="2965054" y="3351165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1EEBB60B-D7FF-C17F-3551-EB3D3FAB4A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468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B1E3EA7-FFF1-AC87-5A53-75BF355A3E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3237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001238-2F0C-66C6-7493-72401B4B2C72}"/>
              </a:ext>
            </a:extLst>
          </p:cNvPr>
          <p:cNvCxnSpPr>
            <a:cxnSpLocks/>
          </p:cNvCxnSpPr>
          <p:nvPr userDrawn="1"/>
        </p:nvCxnSpPr>
        <p:spPr>
          <a:xfrm>
            <a:off x="2965054" y="453622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8D6135-FA34-1754-A369-C3D5B118E082}"/>
              </a:ext>
            </a:extLst>
          </p:cNvPr>
          <p:cNvCxnSpPr>
            <a:cxnSpLocks/>
          </p:cNvCxnSpPr>
          <p:nvPr userDrawn="1"/>
        </p:nvCxnSpPr>
        <p:spPr>
          <a:xfrm>
            <a:off x="293309" y="4278738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93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F71-4F53-CB9B-CB3D-A2B5665D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D36B6-1FA9-D8A8-288C-C747AED3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A4FFE-B88E-EF9C-1792-A1A13955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FDA36-376B-7579-65F1-E4DB3A0E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155556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9ED1C-223D-7C17-261F-1E9D5730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6F710-F9A3-7F62-CBAA-043D013D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055D-8F78-1A6A-626B-0D105728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1133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F101-1586-2240-FACC-99A30863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46D7B-CBB5-B7DE-8FD2-0512EA06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PP Telegraf" pitchFamily="2" charset="77"/>
              </a:defRPr>
            </a:lvl1pPr>
            <a:lvl2pPr>
              <a:defRPr sz="2800" b="0" i="0">
                <a:latin typeface="PP Telegraf" pitchFamily="2" charset="77"/>
              </a:defRPr>
            </a:lvl2pPr>
            <a:lvl3pPr>
              <a:defRPr sz="2400" b="0" i="0">
                <a:latin typeface="PP Telegraf" pitchFamily="2" charset="77"/>
              </a:defRPr>
            </a:lvl3pPr>
            <a:lvl4pPr>
              <a:defRPr sz="2000" b="0" i="0">
                <a:latin typeface="PP Telegraf" pitchFamily="2" charset="77"/>
              </a:defRPr>
            </a:lvl4pPr>
            <a:lvl5pPr>
              <a:defRPr sz="2000" b="0" i="0">
                <a:latin typeface="PP Telegraf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52BB4-DD58-14E9-2334-8681F3FB9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2FE91-FCD7-9754-2D63-F4CC6A82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B1C46-9591-6C0C-437F-18FB51A0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06B3A-A276-D31D-A506-32BDD6727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7278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05342DC9-0093-3545-C941-BB44FE13F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473" cy="32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93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98EB-1DFD-E32E-E1BF-4402871B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30884-7169-3B33-A068-3F26C27CC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PP Telegraf" pitchFamily="2" charset="77"/>
              </a:defRPr>
            </a:lvl1pPr>
            <a:lvl2pPr>
              <a:defRPr b="0" i="0">
                <a:latin typeface="PP Telegraf" pitchFamily="2" charset="77"/>
              </a:defRPr>
            </a:lvl2pPr>
            <a:lvl3pPr>
              <a:defRPr b="0" i="0">
                <a:latin typeface="PP Telegraf" pitchFamily="2" charset="77"/>
              </a:defRPr>
            </a:lvl3pPr>
            <a:lvl4pPr>
              <a:defRPr b="0" i="0">
                <a:latin typeface="PP Telegraf" pitchFamily="2" charset="77"/>
              </a:defRPr>
            </a:lvl4pPr>
            <a:lvl5pPr>
              <a:defRPr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1D1D6-E22B-5C4C-D911-A86F218F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F171-84E8-52E6-6BCF-245C0679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3C4D1-90C1-E6D8-6F52-3C5BFF47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92868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3640A-C860-263E-ED7E-C0845FBC2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263F8-096B-78A2-C9E4-646F52E54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PP Telegraf" pitchFamily="2" charset="77"/>
              </a:defRPr>
            </a:lvl1pPr>
            <a:lvl2pPr>
              <a:defRPr b="0" i="0">
                <a:latin typeface="PP Telegraf" pitchFamily="2" charset="77"/>
              </a:defRPr>
            </a:lvl2pPr>
            <a:lvl3pPr>
              <a:defRPr b="0" i="0">
                <a:latin typeface="PP Telegraf" pitchFamily="2" charset="77"/>
              </a:defRPr>
            </a:lvl3pPr>
            <a:lvl4pPr>
              <a:defRPr b="0" i="0">
                <a:latin typeface="PP Telegraf" pitchFamily="2" charset="77"/>
              </a:defRPr>
            </a:lvl4pPr>
            <a:lvl5pPr>
              <a:defRPr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DA908-2473-D0A7-98BB-D02D40C7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E7D16-BFF9-EC38-98A6-EC9F504F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12E7C-6E36-4AA7-CD15-8A2B47BE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87729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b="0" i="0" kern="1200" spc="0" dirty="0" smtClean="0">
                <a:solidFill>
                  <a:srgbClr val="000000"/>
                </a:solidFill>
                <a:latin typeface="PP Telegraf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27F02-3920-742D-D04F-8CB3CE272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65" y="-22321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0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b="0" i="0" kern="1200" spc="0" dirty="0" smtClean="0">
                <a:solidFill>
                  <a:srgbClr val="000000"/>
                </a:solidFill>
                <a:latin typeface="PP Telegraf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125AF-CA8B-3B86-18CA-7CF2D97DD7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05342DC9-0093-3545-C941-BB44FE13F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473" cy="32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close-up of a flag&#10;&#10;Description automatically generated">
            <a:extLst>
              <a:ext uri="{FF2B5EF4-FFF2-40B4-BE49-F238E27FC236}">
                <a16:creationId xmlns:a16="http://schemas.microsoft.com/office/drawing/2014/main" id="{28880732-333C-EEAB-0C75-17DA9A82C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" y="0"/>
            <a:ext cx="1227900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440DE35-0CA4-A8C6-E70C-454591F87DE8}"/>
              </a:ext>
            </a:extLst>
          </p:cNvPr>
          <p:cNvSpPr/>
          <p:nvPr userDrawn="1"/>
        </p:nvSpPr>
        <p:spPr>
          <a:xfrm>
            <a:off x="1227900" y="5491290"/>
            <a:ext cx="4717562" cy="1370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7E3D0CD-AB8E-CCBE-4349-5F166CE19E46}"/>
              </a:ext>
            </a:extLst>
          </p:cNvPr>
          <p:cNvSpPr/>
          <p:nvPr userDrawn="1"/>
        </p:nvSpPr>
        <p:spPr>
          <a:xfrm>
            <a:off x="1227900" y="0"/>
            <a:ext cx="4717562" cy="1370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2762D6-1908-B47F-1B1D-A04B61915CBB}"/>
              </a:ext>
            </a:extLst>
          </p:cNvPr>
          <p:cNvSpPr/>
          <p:nvPr userDrawn="1"/>
        </p:nvSpPr>
        <p:spPr>
          <a:xfrm>
            <a:off x="1227900" y="1372822"/>
            <a:ext cx="4717562" cy="137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B4472BC-F504-64CC-7341-4AA7A5B6B9C3}"/>
              </a:ext>
            </a:extLst>
          </p:cNvPr>
          <p:cNvSpPr/>
          <p:nvPr userDrawn="1"/>
        </p:nvSpPr>
        <p:spPr>
          <a:xfrm>
            <a:off x="1227900" y="2745644"/>
            <a:ext cx="4717562" cy="1370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D4BD4B-C2E3-268E-961A-A51B52E35729}"/>
              </a:ext>
            </a:extLst>
          </p:cNvPr>
          <p:cNvSpPr/>
          <p:nvPr userDrawn="1"/>
        </p:nvSpPr>
        <p:spPr>
          <a:xfrm>
            <a:off x="1227900" y="4118466"/>
            <a:ext cx="4717562" cy="137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A1400DD-0796-27C3-093F-E15BC30D891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246955" y="3278676"/>
            <a:ext cx="5902263" cy="846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CONTENT</a:t>
            </a:r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FC0D504B-9DD2-57CF-C9C2-7A1E078B9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5188" y="0"/>
            <a:ext cx="6246812" cy="1370013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0" name="Picture Placeholder 78">
            <a:extLst>
              <a:ext uri="{FF2B5EF4-FFF2-40B4-BE49-F238E27FC236}">
                <a16:creationId xmlns:a16="http://schemas.microsoft.com/office/drawing/2014/main" id="{D26150A3-2414-1EC3-85A4-77DF185DE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5188" y="1369087"/>
            <a:ext cx="6246812" cy="1370013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1" name="Picture Placeholder 78">
            <a:extLst>
              <a:ext uri="{FF2B5EF4-FFF2-40B4-BE49-F238E27FC236}">
                <a16:creationId xmlns:a16="http://schemas.microsoft.com/office/drawing/2014/main" id="{488F1EC9-FB37-E35D-A5FF-E6FDCDD5F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5188" y="2739100"/>
            <a:ext cx="6246812" cy="1369087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2" name="Picture Placeholder 78">
            <a:extLst>
              <a:ext uri="{FF2B5EF4-FFF2-40B4-BE49-F238E27FC236}">
                <a16:creationId xmlns:a16="http://schemas.microsoft.com/office/drawing/2014/main" id="{D5E8832B-2296-34A1-083B-9CE13B5891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5188" y="4105379"/>
            <a:ext cx="6246812" cy="1379800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3" name="Picture Placeholder 78">
            <a:extLst>
              <a:ext uri="{FF2B5EF4-FFF2-40B4-BE49-F238E27FC236}">
                <a16:creationId xmlns:a16="http://schemas.microsoft.com/office/drawing/2014/main" id="{F18B3510-68B5-67E9-BF02-5517FD31E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5188" y="5498244"/>
            <a:ext cx="6246812" cy="1379800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5560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close-up of a flag&#10;&#10;Description automatically generated">
            <a:extLst>
              <a:ext uri="{FF2B5EF4-FFF2-40B4-BE49-F238E27FC236}">
                <a16:creationId xmlns:a16="http://schemas.microsoft.com/office/drawing/2014/main" id="{28880732-333C-EEAB-0C75-17DA9A82C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1999" cy="127781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AA1400DD-0796-27C3-093F-E15BC30D8919}"/>
              </a:ext>
            </a:extLst>
          </p:cNvPr>
          <p:cNvSpPr txBox="1">
            <a:spLocks/>
          </p:cNvSpPr>
          <p:nvPr userDrawn="1"/>
        </p:nvSpPr>
        <p:spPr>
          <a:xfrm>
            <a:off x="461076" y="316523"/>
            <a:ext cx="5902263" cy="846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CONTENT</a:t>
            </a:r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FC0D504B-9DD2-57CF-C9C2-7A1E078B9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087058"/>
            <a:ext cx="2481007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F4AD7-6E86-ED06-0DE5-9DA9F1386769}"/>
              </a:ext>
            </a:extLst>
          </p:cNvPr>
          <p:cNvSpPr/>
          <p:nvPr userDrawn="1"/>
        </p:nvSpPr>
        <p:spPr>
          <a:xfrm>
            <a:off x="0" y="1277816"/>
            <a:ext cx="2483067" cy="1787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CED71-A598-C361-E130-072CD119FBE8}"/>
              </a:ext>
            </a:extLst>
          </p:cNvPr>
          <p:cNvSpPr/>
          <p:nvPr userDrawn="1"/>
        </p:nvSpPr>
        <p:spPr>
          <a:xfrm>
            <a:off x="2481006" y="1277816"/>
            <a:ext cx="2373467" cy="178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27047-D812-88CA-2B6C-A2CF41FC5FC6}"/>
              </a:ext>
            </a:extLst>
          </p:cNvPr>
          <p:cNvSpPr/>
          <p:nvPr userDrawn="1"/>
        </p:nvSpPr>
        <p:spPr>
          <a:xfrm>
            <a:off x="4855497" y="1277816"/>
            <a:ext cx="2483067" cy="1787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212583-E1F9-581D-F9AC-AE5038CD4274}"/>
              </a:ext>
            </a:extLst>
          </p:cNvPr>
          <p:cNvSpPr/>
          <p:nvPr userDrawn="1"/>
        </p:nvSpPr>
        <p:spPr>
          <a:xfrm>
            <a:off x="7336502" y="1277816"/>
            <a:ext cx="2373467" cy="178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324DC-C6C9-0837-DE21-CA7501BE8193}"/>
              </a:ext>
            </a:extLst>
          </p:cNvPr>
          <p:cNvSpPr/>
          <p:nvPr userDrawn="1"/>
        </p:nvSpPr>
        <p:spPr>
          <a:xfrm>
            <a:off x="9708933" y="1277816"/>
            <a:ext cx="2483067" cy="1787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10" name="Picture Placeholder 78">
            <a:extLst>
              <a:ext uri="{FF2B5EF4-FFF2-40B4-BE49-F238E27FC236}">
                <a16:creationId xmlns:a16="http://schemas.microsoft.com/office/drawing/2014/main" id="{8416BE59-64CF-E7E3-A273-D10DA91D41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2448" y="3087058"/>
            <a:ext cx="2390583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1" name="Picture Placeholder 78">
            <a:extLst>
              <a:ext uri="{FF2B5EF4-FFF2-40B4-BE49-F238E27FC236}">
                <a16:creationId xmlns:a16="http://schemas.microsoft.com/office/drawing/2014/main" id="{178140D8-55C8-2F61-660A-68DEE1D0CE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3032" y="3087058"/>
            <a:ext cx="2485112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2" name="Picture Placeholder 78">
            <a:extLst>
              <a:ext uri="{FF2B5EF4-FFF2-40B4-BE49-F238E27FC236}">
                <a16:creationId xmlns:a16="http://schemas.microsoft.com/office/drawing/2014/main" id="{410EB6D8-C7AF-B448-FB39-998FBAF71B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35481" y="3087058"/>
            <a:ext cx="2384070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3" name="Picture Placeholder 78">
            <a:extLst>
              <a:ext uri="{FF2B5EF4-FFF2-40B4-BE49-F238E27FC236}">
                <a16:creationId xmlns:a16="http://schemas.microsoft.com/office/drawing/2014/main" id="{E60028CA-3A35-808B-B308-7E9595A45D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9551" y="3087058"/>
            <a:ext cx="2472450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5970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68C9F-30F1-7749-E848-B3183997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4621-7A04-7281-CC5B-B1A9AF1A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92D7-64BD-FFD0-7373-95A0697EF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3170-597D-3FA7-3A99-C47358C30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5F1A2-4BBC-54E8-33FD-0F562716D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412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2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7" r:id="rId10"/>
    <p:sldLayoutId id="2147483666" r:id="rId11"/>
    <p:sldLayoutId id="2147483651" r:id="rId12"/>
    <p:sldLayoutId id="2147483667" r:id="rId13"/>
    <p:sldLayoutId id="2147483652" r:id="rId14"/>
    <p:sldLayoutId id="2147483711" r:id="rId15"/>
    <p:sldLayoutId id="2147483709" r:id="rId16"/>
    <p:sldLayoutId id="2147483710" r:id="rId17"/>
    <p:sldLayoutId id="2147483696" r:id="rId18"/>
    <p:sldLayoutId id="2147483705" r:id="rId19"/>
    <p:sldLayoutId id="2147483698" r:id="rId20"/>
    <p:sldLayoutId id="2147483699" r:id="rId21"/>
    <p:sldLayoutId id="2147483700" r:id="rId22"/>
    <p:sldLayoutId id="2147483702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9" r:id="rId32"/>
    <p:sldLayoutId id="2147483677" r:id="rId33"/>
    <p:sldLayoutId id="2147483684" r:id="rId34"/>
    <p:sldLayoutId id="2147483686" r:id="rId35"/>
    <p:sldLayoutId id="2147483678" r:id="rId36"/>
    <p:sldLayoutId id="2147483680" r:id="rId37"/>
    <p:sldLayoutId id="2147483676" r:id="rId38"/>
    <p:sldLayoutId id="2147483706" r:id="rId39"/>
    <p:sldLayoutId id="2147483707" r:id="rId40"/>
    <p:sldLayoutId id="2147483693" r:id="rId41"/>
    <p:sldLayoutId id="2147483687" r:id="rId42"/>
    <p:sldLayoutId id="2147483653" r:id="rId43"/>
    <p:sldLayoutId id="2147483681" r:id="rId44"/>
    <p:sldLayoutId id="2147483688" r:id="rId45"/>
    <p:sldLayoutId id="2147483703" r:id="rId46"/>
    <p:sldLayoutId id="2147483689" r:id="rId47"/>
    <p:sldLayoutId id="2147483704" r:id="rId48"/>
    <p:sldLayoutId id="2147483682" r:id="rId49"/>
    <p:sldLayoutId id="2147483683" r:id="rId50"/>
    <p:sldLayoutId id="2147483690" r:id="rId51"/>
    <p:sldLayoutId id="2147483694" r:id="rId52"/>
    <p:sldLayoutId id="2147483692" r:id="rId53"/>
    <p:sldLayoutId id="2147483691" r:id="rId54"/>
    <p:sldLayoutId id="2147483695" r:id="rId55"/>
    <p:sldLayoutId id="2147483685" r:id="rId56"/>
    <p:sldLayoutId id="2147483654" r:id="rId57"/>
    <p:sldLayoutId id="2147483655" r:id="rId58"/>
    <p:sldLayoutId id="2147483656" r:id="rId59"/>
    <p:sldLayoutId id="2147483658" r:id="rId60"/>
    <p:sldLayoutId id="2147483659" r:id="rId61"/>
    <p:sldLayoutId id="2147483697" r:id="rId62"/>
    <p:sldLayoutId id="2147483708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PP Telegraf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400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1690"/>
            <a:ext cx="8570912" cy="2690447"/>
          </a:xfrm>
        </p:spPr>
        <p:txBody>
          <a:bodyPr/>
          <a:lstStyle/>
          <a:p>
            <a:r>
              <a:rPr lang="en-US" dirty="0"/>
              <a:t>Safety Principles</a:t>
            </a:r>
            <a:endParaRPr lang="en-A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A98A-9ABE-B33E-203C-4509C1305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42137"/>
            <a:ext cx="3932237" cy="386863"/>
          </a:xfrm>
        </p:spPr>
        <p:txBody>
          <a:bodyPr/>
          <a:lstStyle/>
          <a:p>
            <a:r>
              <a:rPr lang="en-US" dirty="0"/>
              <a:t>Tractor and Trailer Standards</a:t>
            </a:r>
          </a:p>
        </p:txBody>
      </p:sp>
    </p:spTree>
    <p:extLst>
      <p:ext uri="{BB962C8B-B14F-4D97-AF65-F5344CB8AC3E}">
        <p14:creationId xmlns:p14="http://schemas.microsoft.com/office/powerpoint/2010/main" val="67753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Rotherham Roll Away</a:t>
            </a:r>
            <a:endParaRPr lang="en-AE" dirty="0"/>
          </a:p>
        </p:txBody>
      </p:sp>
      <p:pic>
        <p:nvPicPr>
          <p:cNvPr id="6" name="Roth roll away.wmv">
            <a:hlinkClick r:id="" action="ppaction://media"/>
            <a:extLst>
              <a:ext uri="{FF2B5EF4-FFF2-40B4-BE49-F238E27FC236}">
                <a16:creationId xmlns:a16="http://schemas.microsoft.com/office/drawing/2014/main" id="{DC53DD12-3FDC-47A1-A28F-078B580B7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991" y="1141708"/>
            <a:ext cx="11186231" cy="50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Tractor unit standards</a:t>
            </a:r>
            <a:endParaRPr lang="en-AE" dirty="0"/>
          </a:p>
        </p:txBody>
      </p:sp>
      <p:pic>
        <p:nvPicPr>
          <p:cNvPr id="4" name="Picture 5" descr="Photo0314">
            <a:extLst>
              <a:ext uri="{FF2B5EF4-FFF2-40B4-BE49-F238E27FC236}">
                <a16:creationId xmlns:a16="http://schemas.microsoft.com/office/drawing/2014/main" id="{4523BA75-69B7-4852-83D5-E027A637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431" y="1739536"/>
            <a:ext cx="6311748" cy="35745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 descr="MC900441506[1]">
            <a:extLst>
              <a:ext uri="{FF2B5EF4-FFF2-40B4-BE49-F238E27FC236}">
                <a16:creationId xmlns:a16="http://schemas.microsoft.com/office/drawing/2014/main" id="{A60F9E0B-54FB-4198-8340-E92AF227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538" y="2907142"/>
            <a:ext cx="2926915" cy="219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BD7EE3CC-DD6E-4B09-AB71-CCEFCF4D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263" y="4901103"/>
            <a:ext cx="9084084" cy="103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67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Tractor unit standards</a:t>
            </a:r>
            <a:endParaRPr lang="en-AE" dirty="0"/>
          </a:p>
        </p:txBody>
      </p:sp>
      <p:pic>
        <p:nvPicPr>
          <p:cNvPr id="6" name="Reversing alarm.wmv">
            <a:hlinkClick r:id="" action="ppaction://media"/>
            <a:extLst>
              <a:ext uri="{FF2B5EF4-FFF2-40B4-BE49-F238E27FC236}">
                <a16:creationId xmlns:a16="http://schemas.microsoft.com/office/drawing/2014/main" id="{596BA2F7-8490-4BC9-B8C9-44ABF5799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009" y="1292336"/>
            <a:ext cx="10969300" cy="493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Tractor unit standards</a:t>
            </a:r>
            <a:endParaRPr lang="en-AE" dirty="0"/>
          </a:p>
        </p:txBody>
      </p:sp>
      <p:pic>
        <p:nvPicPr>
          <p:cNvPr id="4" name="Picture 3" descr="100_1504">
            <a:extLst>
              <a:ext uri="{FF2B5EF4-FFF2-40B4-BE49-F238E27FC236}">
                <a16:creationId xmlns:a16="http://schemas.microsoft.com/office/drawing/2014/main" id="{7E0F5359-3A44-4F42-A6C4-8861FC06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298" y="1192329"/>
            <a:ext cx="7085598" cy="530417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220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standards</a:t>
            </a:r>
            <a:endParaRPr lang="en-A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D1464C-E616-4025-B656-C4249A325B35}"/>
              </a:ext>
            </a:extLst>
          </p:cNvPr>
          <p:cNvSpPr txBox="1">
            <a:spLocks noChangeArrowheads="1"/>
          </p:cNvSpPr>
          <p:nvPr/>
        </p:nvSpPr>
        <p:spPr>
          <a:xfrm>
            <a:off x="672420" y="1164279"/>
            <a:ext cx="4986258" cy="51437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Saturday 28</a:t>
            </a:r>
            <a:r>
              <a:rPr lang="en-GB" sz="1800" baseline="30000" dirty="0"/>
              <a:t>th</a:t>
            </a:r>
            <a:r>
              <a:rPr lang="en-GB" sz="1800" dirty="0"/>
              <a:t> August 2010, Scunthorpe, UK</a:t>
            </a:r>
          </a:p>
          <a:p>
            <a:r>
              <a:rPr lang="en-GB" sz="1800" dirty="0"/>
              <a:t>What happened:</a:t>
            </a:r>
          </a:p>
          <a:p>
            <a:pPr lvl="1"/>
            <a:r>
              <a:rPr lang="en-GB" dirty="0"/>
              <a:t>Driver came to collect a loaded trailer</a:t>
            </a:r>
          </a:p>
          <a:p>
            <a:pPr lvl="1"/>
            <a:r>
              <a:rPr lang="en-GB" dirty="0"/>
              <a:t>He dropped his empty trailer and then reversed under the loaded trailer</a:t>
            </a:r>
          </a:p>
          <a:p>
            <a:pPr lvl="1"/>
            <a:r>
              <a:rPr lang="en-GB" dirty="0"/>
              <a:t>Engine was running. Handbrake was </a:t>
            </a:r>
            <a:r>
              <a:rPr lang="en-GB" b="1" dirty="0"/>
              <a:t>NOT</a:t>
            </a:r>
            <a:r>
              <a:rPr lang="en-GB" dirty="0"/>
              <a:t> applied</a:t>
            </a:r>
          </a:p>
          <a:p>
            <a:pPr lvl="1"/>
            <a:r>
              <a:rPr lang="en-GB" dirty="0"/>
              <a:t>Tractor and trailer rolled away</a:t>
            </a:r>
          </a:p>
          <a:p>
            <a:pPr lvl="1"/>
            <a:r>
              <a:rPr lang="en-GB" dirty="0"/>
              <a:t>Driver tried to get back into the tractor unit to stop it.</a:t>
            </a:r>
          </a:p>
          <a:p>
            <a:pPr lvl="1"/>
            <a:r>
              <a:rPr lang="en-GB" dirty="0"/>
              <a:t>Driver was crushed to death</a:t>
            </a:r>
          </a:p>
          <a:p>
            <a:r>
              <a:rPr lang="en-GB" sz="1800" dirty="0"/>
              <a:t>Learnings</a:t>
            </a:r>
          </a:p>
          <a:p>
            <a:pPr lvl="1"/>
            <a:r>
              <a:rPr lang="en-GB" dirty="0"/>
              <a:t>Standard:</a:t>
            </a:r>
          </a:p>
          <a:p>
            <a:pPr lvl="2"/>
            <a:r>
              <a:rPr lang="en-GB" sz="1800" dirty="0"/>
              <a:t>Handbrake must be applied</a:t>
            </a:r>
          </a:p>
          <a:p>
            <a:pPr lvl="2"/>
            <a:r>
              <a:rPr lang="en-GB" sz="1800" dirty="0"/>
              <a:t>Engine off</a:t>
            </a:r>
          </a:p>
          <a:p>
            <a:pPr lvl="2"/>
            <a:r>
              <a:rPr lang="en-GB" sz="1800" dirty="0"/>
              <a:t>Keys out</a:t>
            </a:r>
          </a:p>
          <a:p>
            <a:endParaRPr lang="en-GB" sz="1350" dirty="0"/>
          </a:p>
        </p:txBody>
      </p:sp>
      <p:pic>
        <p:nvPicPr>
          <p:cNvPr id="6" name="Picture 13" descr="2010011-06">
            <a:extLst>
              <a:ext uri="{FF2B5EF4-FFF2-40B4-BE49-F238E27FC236}">
                <a16:creationId xmlns:a16="http://schemas.microsoft.com/office/drawing/2014/main" id="{87AAD74E-B9AE-4C93-AAA5-0B014785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232" y="682058"/>
            <a:ext cx="2754959" cy="183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2010011-08">
            <a:extLst>
              <a:ext uri="{FF2B5EF4-FFF2-40B4-BE49-F238E27FC236}">
                <a16:creationId xmlns:a16="http://schemas.microsoft.com/office/drawing/2014/main" id="{BEA16550-5E6C-4F1E-B5C5-A7549463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229" y="2718931"/>
            <a:ext cx="2754959" cy="183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2010011-03">
            <a:extLst>
              <a:ext uri="{FF2B5EF4-FFF2-40B4-BE49-F238E27FC236}">
                <a16:creationId xmlns:a16="http://schemas.microsoft.com/office/drawing/2014/main" id="{9A033A71-1656-47C5-95B2-D9D1D8021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229" y="4755804"/>
            <a:ext cx="2754959" cy="183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96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standards</a:t>
            </a:r>
            <a:endParaRPr lang="en-AE" dirty="0"/>
          </a:p>
        </p:txBody>
      </p:sp>
      <p:pic>
        <p:nvPicPr>
          <p:cNvPr id="9" name="applying trailer park brake.wmv">
            <a:hlinkClick r:id="" action="ppaction://media"/>
            <a:extLst>
              <a:ext uri="{FF2B5EF4-FFF2-40B4-BE49-F238E27FC236}">
                <a16:creationId xmlns:a16="http://schemas.microsoft.com/office/drawing/2014/main" id="{954DA358-A950-4D03-A219-B8019A18A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669" y="1265832"/>
            <a:ext cx="10468662" cy="47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park brakes</a:t>
            </a:r>
            <a:endParaRPr lang="en-AE" dirty="0"/>
          </a:p>
        </p:txBody>
      </p:sp>
      <p:pic>
        <p:nvPicPr>
          <p:cNvPr id="4" name="Picture 8" descr="FMBK trailer front.JPG">
            <a:extLst>
              <a:ext uri="{FF2B5EF4-FFF2-40B4-BE49-F238E27FC236}">
                <a16:creationId xmlns:a16="http://schemas.microsoft.com/office/drawing/2014/main" id="{4010A5FA-CE69-4CB0-B654-4B61489D8E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806" y="854204"/>
            <a:ext cx="2413420" cy="32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BEB756-5B32-443E-9326-7F5B464BCD8F}"/>
              </a:ext>
            </a:extLst>
          </p:cNvPr>
          <p:cNvSpPr/>
          <p:nvPr/>
        </p:nvSpPr>
        <p:spPr bwMode="auto">
          <a:xfrm>
            <a:off x="1889590" y="2729505"/>
            <a:ext cx="821852" cy="583268"/>
          </a:xfrm>
          <a:prstGeom prst="ellipse">
            <a:avLst/>
          </a:prstGeom>
          <a:noFill/>
          <a:ln w="698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>
              <a:latin typeface="Arial" charset="0"/>
              <a:ea typeface="Geneva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29D78-3D74-4E01-97B0-4663E95C9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983" y="1249877"/>
            <a:ext cx="3325111" cy="1860303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photo 19.JPG">
            <a:extLst>
              <a:ext uri="{FF2B5EF4-FFF2-40B4-BE49-F238E27FC236}">
                <a16:creationId xmlns:a16="http://schemas.microsoft.com/office/drawing/2014/main" id="{B74C5628-6C3C-4CEB-84FB-83FB3E5C8E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3264" y="827276"/>
            <a:ext cx="3523109" cy="26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22E658-9E18-428D-84A7-BFC984D6BBD2}"/>
              </a:ext>
            </a:extLst>
          </p:cNvPr>
          <p:cNvSpPr/>
          <p:nvPr/>
        </p:nvSpPr>
        <p:spPr bwMode="auto">
          <a:xfrm>
            <a:off x="9189530" y="1524280"/>
            <a:ext cx="1290577" cy="1245993"/>
          </a:xfrm>
          <a:prstGeom prst="ellipse">
            <a:avLst/>
          </a:prstGeom>
          <a:noFill/>
          <a:ln w="698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>
              <a:latin typeface="Arial" charset="0"/>
              <a:ea typeface="Geneva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9BDEE-2EAF-4C9B-85C6-CAB1252FC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1" y="3845016"/>
            <a:ext cx="3647999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3B31F-BB5B-4C96-BD14-8B46BEEC9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64" y="3845016"/>
            <a:ext cx="3648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Fmbk park brake 2.JPG">
            <a:extLst>
              <a:ext uri="{FF2B5EF4-FFF2-40B4-BE49-F238E27FC236}">
                <a16:creationId xmlns:a16="http://schemas.microsoft.com/office/drawing/2014/main" id="{67351784-77CF-4833-92D0-5E628FEF0D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9891" y="3969396"/>
            <a:ext cx="3319247" cy="2487239"/>
          </a:xfrm>
          <a:prstGeom prst="roundRect">
            <a:avLst>
              <a:gd name="adj" fmla="val 16667"/>
            </a:avLst>
          </a:prstGeom>
          <a:ln w="762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9BBA632-C0E3-4738-A249-500160548CE7}"/>
              </a:ext>
            </a:extLst>
          </p:cNvPr>
          <p:cNvSpPr/>
          <p:nvPr/>
        </p:nvSpPr>
        <p:spPr bwMode="auto">
          <a:xfrm>
            <a:off x="2197541" y="4515331"/>
            <a:ext cx="1172604" cy="1032479"/>
          </a:xfrm>
          <a:prstGeom prst="ellipse">
            <a:avLst/>
          </a:prstGeom>
          <a:noFill/>
          <a:ln w="698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>
              <a:latin typeface="Arial" charset="0"/>
              <a:ea typeface="Geneva" charset="-12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7802E4-7123-4325-B32C-4E516903652D}"/>
              </a:ext>
            </a:extLst>
          </p:cNvPr>
          <p:cNvSpPr/>
          <p:nvPr/>
        </p:nvSpPr>
        <p:spPr bwMode="auto">
          <a:xfrm>
            <a:off x="5659757" y="4121296"/>
            <a:ext cx="1179013" cy="1091719"/>
          </a:xfrm>
          <a:prstGeom prst="ellipse">
            <a:avLst/>
          </a:prstGeom>
          <a:noFill/>
          <a:ln w="698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>
              <a:latin typeface="Arial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00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headboards</a:t>
            </a:r>
            <a:endParaRPr lang="en-AE" dirty="0"/>
          </a:p>
        </p:txBody>
      </p:sp>
      <p:pic>
        <p:nvPicPr>
          <p:cNvPr id="4" name="Picture 4" descr="100_3011">
            <a:extLst>
              <a:ext uri="{FF2B5EF4-FFF2-40B4-BE49-F238E27FC236}">
                <a16:creationId xmlns:a16="http://schemas.microsoft.com/office/drawing/2014/main" id="{6F193277-6167-4673-9C01-4236560B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583" y="1258957"/>
            <a:ext cx="7792278" cy="4797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3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headboards</a:t>
            </a:r>
            <a:endParaRPr lang="en-AE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D6831E6-DE27-403D-A2C4-45B2C4935987}"/>
              </a:ext>
            </a:extLst>
          </p:cNvPr>
          <p:cNvSpPr txBox="1">
            <a:spLocks noChangeArrowheads="1"/>
          </p:cNvSpPr>
          <p:nvPr/>
        </p:nvSpPr>
        <p:spPr>
          <a:xfrm>
            <a:off x="1277634" y="1123149"/>
            <a:ext cx="2472731" cy="87153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sz="1600" b="1" dirty="0"/>
              <a:t>Headboards</a:t>
            </a:r>
          </a:p>
          <a:p>
            <a:r>
              <a:rPr lang="en-US" sz="1600" dirty="0"/>
              <a:t>Check condition</a:t>
            </a:r>
          </a:p>
          <a:p>
            <a:r>
              <a:rPr lang="en-AU" sz="1600" dirty="0"/>
              <a:t>Check specification</a:t>
            </a:r>
          </a:p>
          <a:p>
            <a:endParaRPr lang="en-GB" sz="1200" dirty="0"/>
          </a:p>
        </p:txBody>
      </p:sp>
      <p:sp>
        <p:nvSpPr>
          <p:cNvPr id="5" name="Line 14">
            <a:extLst>
              <a:ext uri="{FF2B5EF4-FFF2-40B4-BE49-F238E27FC236}">
                <a16:creationId xmlns:a16="http://schemas.microsoft.com/office/drawing/2014/main" id="{EE53BEF4-2438-45F3-8008-B9179956B6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0365" y="1563757"/>
            <a:ext cx="1391478" cy="0"/>
          </a:xfrm>
          <a:prstGeom prst="line">
            <a:avLst/>
          </a:prstGeom>
          <a:noFill/>
          <a:ln w="15875" cap="rnd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961BF64-1983-42EC-B20B-4B70AF6720FC}"/>
              </a:ext>
            </a:extLst>
          </p:cNvPr>
          <p:cNvSpPr txBox="1">
            <a:spLocks noChangeArrowheads="1"/>
          </p:cNvSpPr>
          <p:nvPr/>
        </p:nvSpPr>
        <p:spPr>
          <a:xfrm>
            <a:off x="5578297" y="830642"/>
            <a:ext cx="4851164" cy="1749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sz="1800" b="1" dirty="0"/>
              <a:t>EN 12642:2006</a:t>
            </a:r>
          </a:p>
          <a:p>
            <a:r>
              <a:rPr lang="en-US" sz="1600" dirty="0"/>
              <a:t>Code L:  5 </a:t>
            </a:r>
            <a:r>
              <a:rPr lang="en-US" sz="1600" dirty="0" err="1"/>
              <a:t>tonnes</a:t>
            </a:r>
            <a:r>
              <a:rPr lang="en-US" sz="1600" dirty="0"/>
              <a:t> max load</a:t>
            </a:r>
          </a:p>
          <a:p>
            <a:r>
              <a:rPr lang="en-US" sz="1600" dirty="0"/>
              <a:t>Code XL:  50% of payload (spread over the face of the headboard)</a:t>
            </a:r>
          </a:p>
          <a:p>
            <a:r>
              <a:rPr lang="en-GB" sz="1600" dirty="0">
                <a:solidFill>
                  <a:srgbClr val="FF0000"/>
                </a:solidFill>
              </a:rPr>
              <a:t>Loading away from the headboard can generate major impact forces</a:t>
            </a:r>
            <a:r>
              <a:rPr lang="en-GB" sz="1600" b="1" dirty="0">
                <a:solidFill>
                  <a:srgbClr val="FF0000"/>
                </a:solidFill>
              </a:rPr>
              <a:t> – up to </a:t>
            </a:r>
            <a:r>
              <a:rPr lang="en-GB" sz="1600" b="1" u="sng" dirty="0">
                <a:solidFill>
                  <a:srgbClr val="FF0000"/>
                </a:solidFill>
              </a:rPr>
              <a:t>3 times</a:t>
            </a:r>
            <a:r>
              <a:rPr lang="en-GB" sz="1600" dirty="0"/>
              <a:t> the weight of the product</a:t>
            </a:r>
          </a:p>
        </p:txBody>
      </p:sp>
      <p:pic>
        <p:nvPicPr>
          <p:cNvPr id="7" name="Picture 6" descr="100_3009">
            <a:extLst>
              <a:ext uri="{FF2B5EF4-FFF2-40B4-BE49-F238E27FC236}">
                <a16:creationId xmlns:a16="http://schemas.microsoft.com/office/drawing/2014/main" id="{2693B467-CF21-4E63-A275-EF08EA63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231" y="2867157"/>
            <a:ext cx="3264718" cy="3185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5FAC9EC2-3964-4520-A26E-631E261E9F02}"/>
              </a:ext>
            </a:extLst>
          </p:cNvPr>
          <p:cNvGrpSpPr>
            <a:grpSpLocks/>
          </p:cNvGrpSpPr>
          <p:nvPr/>
        </p:nvGrpSpPr>
        <p:grpSpPr bwMode="auto">
          <a:xfrm>
            <a:off x="6152270" y="3008243"/>
            <a:ext cx="4277191" cy="3044661"/>
            <a:chOff x="2895" y="2348"/>
            <a:chExt cx="2503" cy="1675"/>
          </a:xfrm>
        </p:grpSpPr>
        <p:pic>
          <p:nvPicPr>
            <p:cNvPr id="10" name="Picture 4" descr="100_3011">
              <a:extLst>
                <a:ext uri="{FF2B5EF4-FFF2-40B4-BE49-F238E27FC236}">
                  <a16:creationId xmlns:a16="http://schemas.microsoft.com/office/drawing/2014/main" id="{599609EC-759C-4F3F-8A74-08289445A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" y="2348"/>
              <a:ext cx="2503" cy="1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0A28B782-EE97-41AF-9F8D-F761AC40B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2449"/>
              <a:ext cx="1135" cy="975"/>
            </a:xfrm>
            <a:prstGeom prst="ellips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</p:grpSp>
      <p:sp>
        <p:nvSpPr>
          <p:cNvPr id="12" name="Text Box 12">
            <a:extLst>
              <a:ext uri="{FF2B5EF4-FFF2-40B4-BE49-F238E27FC236}">
                <a16:creationId xmlns:a16="http://schemas.microsoft.com/office/drawing/2014/main" id="{790D97E8-2A9C-4A75-9FE1-F746E7DA9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365" y="6319893"/>
            <a:ext cx="4270772" cy="323165"/>
          </a:xfrm>
          <a:prstGeom prst="rect">
            <a:avLst/>
          </a:prstGeom>
          <a:solidFill>
            <a:srgbClr val="F0AB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1500">
                <a:solidFill>
                  <a:schemeClr val="bg1"/>
                </a:solidFill>
              </a:rPr>
              <a:t>Many older trailer headboards are not rated at all</a:t>
            </a:r>
          </a:p>
        </p:txBody>
      </p:sp>
    </p:spTree>
    <p:extLst>
      <p:ext uri="{BB962C8B-B14F-4D97-AF65-F5344CB8AC3E}">
        <p14:creationId xmlns:p14="http://schemas.microsoft.com/office/powerpoint/2010/main" val="11991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7D3D-0F24-97F1-9A16-D5571A832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Irish </a:t>
            </a:r>
            <a:r>
              <a:rPr lang="en-US" dirty="0" err="1"/>
              <a:t>Hauliers</a:t>
            </a:r>
            <a:r>
              <a:rPr lang="en-US" dirty="0"/>
              <a:t> Training Pack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1FF56-3CAE-60B9-BE72-ECA4F943E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64599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stanchion posts and sockets</a:t>
            </a:r>
            <a:endParaRPr lang="en-A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C4006A-1F4E-4825-9889-18A04AA0E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5" y="1190045"/>
            <a:ext cx="5119844" cy="147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Varying sizes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Minimum  80 x 80 x 5mm thick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Condition / corrosion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Can seriously weaken posts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Should be inspected / maintained</a:t>
            </a:r>
          </a:p>
        </p:txBody>
      </p:sp>
      <p:pic>
        <p:nvPicPr>
          <p:cNvPr id="6" name="Picture 5" descr="SDC12094">
            <a:extLst>
              <a:ext uri="{FF2B5EF4-FFF2-40B4-BE49-F238E27FC236}">
                <a16:creationId xmlns:a16="http://schemas.microsoft.com/office/drawing/2014/main" id="{F00796F3-DDD8-4AA0-856D-90F75978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5553" y="1000539"/>
            <a:ext cx="3777559" cy="2828483"/>
          </a:xfrm>
          <a:prstGeom prst="rect">
            <a:avLst/>
          </a:prstGeom>
          <a:noFill/>
        </p:spPr>
      </p:pic>
      <p:pic>
        <p:nvPicPr>
          <p:cNvPr id="7" name="Picture 3" descr="SDC11995">
            <a:extLst>
              <a:ext uri="{FF2B5EF4-FFF2-40B4-BE49-F238E27FC236}">
                <a16:creationId xmlns:a16="http://schemas.microsoft.com/office/drawing/2014/main" id="{CFEE569F-EA70-4ED3-A257-472451AA2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508" y="3429000"/>
            <a:ext cx="5173383" cy="282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DC11998">
            <a:extLst>
              <a:ext uri="{FF2B5EF4-FFF2-40B4-BE49-F238E27FC236}">
                <a16:creationId xmlns:a16="http://schemas.microsoft.com/office/drawing/2014/main" id="{6D1EFFC8-32BC-4A97-B089-46D9DE049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9538" y="3904874"/>
            <a:ext cx="4183081" cy="282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F8660526-8518-4643-B598-D1105FB46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109" y="1906949"/>
            <a:ext cx="184986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sz="1350" dirty="0"/>
              <a:t>Must be kept clean and clear of debris!</a:t>
            </a:r>
          </a:p>
        </p:txBody>
      </p:sp>
    </p:spTree>
    <p:extLst>
      <p:ext uri="{BB962C8B-B14F-4D97-AF65-F5344CB8AC3E}">
        <p14:creationId xmlns:p14="http://schemas.microsoft.com/office/powerpoint/2010/main" val="168765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anchor points</a:t>
            </a:r>
            <a:endParaRPr lang="en-A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C4E528-3D71-4373-B3F5-4DAC3973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3" y="1361383"/>
            <a:ext cx="5713939" cy="344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3937AED5-33D3-4466-AC89-2C4C734CF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751" y="2141466"/>
            <a:ext cx="3966537" cy="1015663"/>
          </a:xfrm>
          <a:prstGeom prst="rect">
            <a:avLst/>
          </a:prstGeom>
          <a:solidFill>
            <a:srgbClr val="FF0000"/>
          </a:solidFill>
          <a:ln w="9525" cap="rnd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 Narrow" panose="020B0606020202030204" pitchFamily="34" charset="0"/>
                <a:ea typeface="MS PGothic" pitchFamily="34" charset="-128"/>
              </a:rPr>
              <a:t>Don’t over-load by putting 2 or more lashings to one point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 Narrow" panose="020B0606020202030204" pitchFamily="34" charset="0"/>
                <a:ea typeface="MS PGothic" pitchFamily="34" charset="-128"/>
              </a:rPr>
              <a:t>- unless they work in different directions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79EBF607-8D93-44E9-B2B8-449F57D04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360" y="6092555"/>
            <a:ext cx="4620070" cy="584775"/>
          </a:xfrm>
          <a:prstGeom prst="rect">
            <a:avLst/>
          </a:prstGeom>
          <a:solidFill>
            <a:srgbClr val="660033"/>
          </a:solidFill>
          <a:ln w="9525" cap="rnd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itchFamily="34" charset="-128"/>
              </a:rPr>
              <a:t>See Technical Information Sheet TIS-0009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itchFamily="34" charset="-128"/>
              </a:rPr>
              <a:t>Lashing points</a:t>
            </a:r>
          </a:p>
        </p:txBody>
      </p:sp>
    </p:spTree>
    <p:extLst>
      <p:ext uri="{BB962C8B-B14F-4D97-AF65-F5344CB8AC3E}">
        <p14:creationId xmlns:p14="http://schemas.microsoft.com/office/powerpoint/2010/main" val="3221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Trailer lashing points</a:t>
            </a:r>
            <a:endParaRPr lang="en-AE" dirty="0"/>
          </a:p>
        </p:txBody>
      </p:sp>
      <p:pic>
        <p:nvPicPr>
          <p:cNvPr id="5" name="Picture 4" descr="IMG00282">
            <a:extLst>
              <a:ext uri="{FF2B5EF4-FFF2-40B4-BE49-F238E27FC236}">
                <a16:creationId xmlns:a16="http://schemas.microsoft.com/office/drawing/2014/main" id="{61AD9E1A-5604-44FE-A665-F681152C6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1" y="1789043"/>
            <a:ext cx="5497172" cy="412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8">
            <a:extLst>
              <a:ext uri="{FF2B5EF4-FFF2-40B4-BE49-F238E27FC236}">
                <a16:creationId xmlns:a16="http://schemas.microsoft.com/office/drawing/2014/main" id="{72D796CF-5070-4F77-91F6-2C4CCEF4002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71776" y="2717058"/>
            <a:ext cx="4002449" cy="711941"/>
          </a:xfrm>
          <a:prstGeom prst="line">
            <a:avLst/>
          </a:prstGeom>
          <a:noFill/>
          <a:ln w="38100" cap="rnd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167BD32-1BD6-4FDA-B7B6-3F2579EDB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435" y="1327378"/>
            <a:ext cx="32113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dirty="0"/>
              <a:t>Some side raves are substantial enough – </a:t>
            </a:r>
            <a:r>
              <a:rPr lang="en-GB" dirty="0">
                <a:solidFill>
                  <a:srgbClr val="FF0000"/>
                </a:solidFill>
              </a:rPr>
              <a:t>others are not                </a:t>
            </a:r>
          </a:p>
          <a:p>
            <a:pPr algn="l" eaLnBrk="0" hangingPunct="0"/>
            <a:r>
              <a:rPr lang="en-GB" dirty="0">
                <a:solidFill>
                  <a:srgbClr val="FF0000"/>
                </a:solidFill>
              </a:rPr>
              <a:t>    &lt; 6mm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D1F66319-BB43-43C3-B830-7CC69AAE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353" y="3132014"/>
            <a:ext cx="184986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sz="1350" dirty="0"/>
              <a:t>Must use edge protection</a:t>
            </a: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918CB1DE-4634-4D83-9367-847DEF8F33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70872" y="4490446"/>
            <a:ext cx="2986450" cy="507831"/>
          </a:xfrm>
          <a:prstGeom prst="line">
            <a:avLst/>
          </a:prstGeom>
          <a:noFill/>
          <a:ln w="38100" cap="rnd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73C1F4E-C866-42C2-BFC0-E084D56E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493" y="4649991"/>
            <a:ext cx="229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sz="1600" dirty="0"/>
              <a:t>Attach near a cross member to avoid sliding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11E2ABC8-E462-4725-A88F-21AFF1092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11" y="6097130"/>
            <a:ext cx="4499372" cy="346249"/>
          </a:xfrm>
          <a:prstGeom prst="rect">
            <a:avLst/>
          </a:prstGeom>
          <a:solidFill>
            <a:srgbClr val="FF00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1650" dirty="0">
                <a:solidFill>
                  <a:schemeClr val="bg1"/>
                </a:solidFill>
              </a:rPr>
              <a:t>Many flat-bed trailers don’t have lashing points</a:t>
            </a:r>
          </a:p>
        </p:txBody>
      </p:sp>
    </p:spTree>
    <p:extLst>
      <p:ext uri="{BB962C8B-B14F-4D97-AF65-F5344CB8AC3E}">
        <p14:creationId xmlns:p14="http://schemas.microsoft.com/office/powerpoint/2010/main" val="1187679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1690"/>
            <a:ext cx="8570912" cy="2690447"/>
          </a:xfrm>
        </p:spPr>
        <p:txBody>
          <a:bodyPr/>
          <a:lstStyle/>
          <a:p>
            <a:r>
              <a:rPr lang="en-US" dirty="0"/>
              <a:t>Loading and Unloading </a:t>
            </a:r>
            <a:endParaRPr lang="en-A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30488-D7CC-4E63-A26C-CCCF292A4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386792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What vehicle dangers are there?</a:t>
            </a:r>
            <a:endParaRPr lang="en-AE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32FA100-53DC-47D1-B62D-DF57B01BE8F0}"/>
              </a:ext>
            </a:extLst>
          </p:cNvPr>
          <p:cNvSpPr txBox="1">
            <a:spLocks noChangeArrowheads="1"/>
          </p:cNvSpPr>
          <p:nvPr/>
        </p:nvSpPr>
        <p:spPr>
          <a:xfrm>
            <a:off x="446484" y="1308099"/>
            <a:ext cx="8057753" cy="2639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solidFill>
                  <a:schemeClr val="tx1"/>
                </a:solidFill>
              </a:rPr>
              <a:t>Trailer Park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Warehouse Loading Area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Overhead Loading Area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Outside Loading Area</a:t>
            </a: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</p:txBody>
      </p:sp>
      <p:pic>
        <p:nvPicPr>
          <p:cNvPr id="8" name="Picture 29" descr="photo 18">
            <a:extLst>
              <a:ext uri="{FF2B5EF4-FFF2-40B4-BE49-F238E27FC236}">
                <a16:creationId xmlns:a16="http://schemas.microsoft.com/office/drawing/2014/main" id="{67E03B06-32A7-4BF8-A34B-B94D06EF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52" y="1000539"/>
            <a:ext cx="4832627" cy="34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 descr="photo 4">
            <a:extLst>
              <a:ext uri="{FF2B5EF4-FFF2-40B4-BE49-F238E27FC236}">
                <a16:creationId xmlns:a16="http://schemas.microsoft.com/office/drawing/2014/main" id="{1CB9FBF0-5899-4FCA-8BE2-241C79D3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63" y="2657676"/>
            <a:ext cx="4917093" cy="36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els3235(2)">
            <a:extLst>
              <a:ext uri="{FF2B5EF4-FFF2-40B4-BE49-F238E27FC236}">
                <a16:creationId xmlns:a16="http://schemas.microsoft.com/office/drawing/2014/main" id="{9EF27A3C-198F-40D8-94FE-EAFBE87E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07" y="1673663"/>
            <a:ext cx="3977553" cy="298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view from crane">
            <a:extLst>
              <a:ext uri="{FF2B5EF4-FFF2-40B4-BE49-F238E27FC236}">
                <a16:creationId xmlns:a16="http://schemas.microsoft.com/office/drawing/2014/main" id="{9FC70428-F2B0-4B45-8ACA-FFAACCE6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3" y="3490986"/>
            <a:ext cx="5309256" cy="285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3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79C2-6DBE-55F4-F9F6-384C4100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10623342" cy="755374"/>
          </a:xfrm>
        </p:spPr>
        <p:txBody>
          <a:bodyPr/>
          <a:lstStyle/>
          <a:p>
            <a:r>
              <a:rPr lang="en-GB" dirty="0"/>
              <a:t>Loading and Unloading Safety Principles</a:t>
            </a:r>
            <a:endParaRPr lang="en-A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1D23A92-86CE-45BA-A1D3-FF8758D28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852" y="1184068"/>
            <a:ext cx="8287026" cy="538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BE CLEAR – STAY CLEAR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SEE and BE SEEN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</a:t>
            </a:r>
            <a:r>
              <a:rPr kumimoji="0" lang="en-GB" alt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be aware</a:t>
            </a: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and </a:t>
            </a:r>
            <a:r>
              <a:rPr kumimoji="0" lang="en-GB" alt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look</a:t>
            </a: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for dangers around you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make sure that you are </a:t>
            </a:r>
            <a:r>
              <a:rPr kumimoji="0" lang="en-GB" alt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visible</a:t>
            </a: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to moving vehicles</a:t>
            </a: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You must </a:t>
            </a:r>
            <a:r>
              <a:rPr kumimoji="0" lang="en-GB" alt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stay clear</a:t>
            </a: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 of moving vehicles, forklifts and loads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How . . .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Stop and Wait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Make eye contact with vehicle, crane and forklift drivers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Seek acknowledgement from vehicle, crane and forklift drivers before moving or approaching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Keep a safe distance (minimum 2 metres) from vehicles, cranes and forklifts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anose="020B0606020202030204" pitchFamily="34" charset="0"/>
              </a:rPr>
              <a:t>Wear High – visibility clothing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8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79C2-6DBE-55F4-F9F6-384C4100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10623342" cy="755374"/>
          </a:xfrm>
        </p:spPr>
        <p:txBody>
          <a:bodyPr/>
          <a:lstStyle/>
          <a:p>
            <a:r>
              <a:rPr lang="en-GB" dirty="0"/>
              <a:t>Loading and Unloading Safety Principles</a:t>
            </a:r>
            <a:endParaRPr lang="en-AE" dirty="0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C5FFA228-86FD-434B-9551-9EE429E0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1961424"/>
            <a:ext cx="2478777" cy="340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C292A50E-BC4E-44AD-8F5F-F34DB1041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2131" y="1961424"/>
            <a:ext cx="2335236" cy="3400018"/>
          </a:xfrm>
          <a:prstGeom prst="rect">
            <a:avLst/>
          </a:prstGeom>
          <a:noFill/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F4E19711-F7C7-4A4B-9996-80FD67C5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00" y="1961424"/>
            <a:ext cx="2446641" cy="340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97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79C2-6DBE-55F4-F9F6-384C4100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10623342" cy="755374"/>
          </a:xfrm>
        </p:spPr>
        <p:txBody>
          <a:bodyPr/>
          <a:lstStyle/>
          <a:p>
            <a:r>
              <a:rPr lang="en-GB" dirty="0"/>
              <a:t>Loading and Unloading Safety Principles</a:t>
            </a:r>
            <a:endParaRPr lang="en-AE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F47F9-116A-4A26-9734-FEE6B1513257}"/>
              </a:ext>
            </a:extLst>
          </p:cNvPr>
          <p:cNvSpPr txBox="1">
            <a:spLocks noChangeArrowheads="1"/>
          </p:cNvSpPr>
          <p:nvPr/>
        </p:nvSpPr>
        <p:spPr>
          <a:xfrm>
            <a:off x="700893" y="1116013"/>
            <a:ext cx="8229600" cy="10971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solidFill>
                  <a:srgbClr val="333399"/>
                </a:solidFill>
              </a:rPr>
              <a:t>BE CLEAR and STAY CLEAR</a:t>
            </a:r>
          </a:p>
          <a:p>
            <a:r>
              <a:rPr lang="en-GB" altLang="en-US" dirty="0">
                <a:solidFill>
                  <a:srgbClr val="333399"/>
                </a:solidFill>
              </a:rPr>
              <a:t>Stay in SAFE ZONES when loading</a:t>
            </a: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  <a:p>
            <a:pPr lvl="1"/>
            <a:endParaRPr lang="en-GB" altLang="en-US" dirty="0">
              <a:solidFill>
                <a:srgbClr val="333399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1BCDC4F-BBFE-448E-A9E1-B64A8D564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8" y="3021497"/>
            <a:ext cx="6672340" cy="34198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icture2">
            <a:extLst>
              <a:ext uri="{FF2B5EF4-FFF2-40B4-BE49-F238E27FC236}">
                <a16:creationId xmlns:a16="http://schemas.microsoft.com/office/drawing/2014/main" id="{8F6202E3-E54C-448D-AE45-C5861448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212" y="3404679"/>
            <a:ext cx="2586258" cy="34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1">
            <a:extLst>
              <a:ext uri="{FF2B5EF4-FFF2-40B4-BE49-F238E27FC236}">
                <a16:creationId xmlns:a16="http://schemas.microsoft.com/office/drawing/2014/main" id="{43B5ADBF-81A0-4FCE-8D00-C091C67C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08" y="1043609"/>
            <a:ext cx="27733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7" descr="Exclusion 1">
            <a:extLst>
              <a:ext uri="{FF2B5EF4-FFF2-40B4-BE49-F238E27FC236}">
                <a16:creationId xmlns:a16="http://schemas.microsoft.com/office/drawing/2014/main" id="{A8A69656-A3CC-470E-8118-496502B0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93" y="2098329"/>
            <a:ext cx="4038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8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E79AF-D8E5-5E65-1E6F-DFABF9A7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097" y="2809804"/>
            <a:ext cx="9883806" cy="1238391"/>
          </a:xfrm>
        </p:spPr>
        <p:txBody>
          <a:bodyPr>
            <a:noAutofit/>
          </a:bodyPr>
          <a:lstStyle/>
          <a:p>
            <a:r>
              <a:rPr lang="en-GB" sz="8000" dirty="0"/>
              <a:t>BREAK</a:t>
            </a:r>
            <a:endParaRPr lang="en-AE" sz="8000" dirty="0"/>
          </a:p>
        </p:txBody>
      </p:sp>
    </p:spTree>
    <p:extLst>
      <p:ext uri="{BB962C8B-B14F-4D97-AF65-F5344CB8AC3E}">
        <p14:creationId xmlns:p14="http://schemas.microsoft.com/office/powerpoint/2010/main" val="1374952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9DC6A89-9FA8-CF40-4113-3C21C15F9E09}"/>
              </a:ext>
            </a:extLst>
          </p:cNvPr>
          <p:cNvSpPr txBox="1">
            <a:spLocks/>
          </p:cNvSpPr>
          <p:nvPr/>
        </p:nvSpPr>
        <p:spPr>
          <a:xfrm>
            <a:off x="1626204" y="396430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01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7A1AC76-39CC-75BB-46C1-97F68FE59C3F}"/>
              </a:ext>
            </a:extLst>
          </p:cNvPr>
          <p:cNvSpPr txBox="1">
            <a:spLocks/>
          </p:cNvSpPr>
          <p:nvPr/>
        </p:nvSpPr>
        <p:spPr>
          <a:xfrm>
            <a:off x="1626204" y="819724"/>
            <a:ext cx="4098735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PP Telegraf" pitchFamily="2" charset="77"/>
              </a:rPr>
              <a:t>Safety Principles – PPE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9BA5C41-ED7B-DDFB-8E6D-9C0F35A9FEBD}"/>
              </a:ext>
            </a:extLst>
          </p:cNvPr>
          <p:cNvSpPr txBox="1">
            <a:spLocks/>
          </p:cNvSpPr>
          <p:nvPr/>
        </p:nvSpPr>
        <p:spPr>
          <a:xfrm>
            <a:off x="1626204" y="3113750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03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2DAF550-34AB-7B5C-EBDC-BF325E67C4A7}"/>
              </a:ext>
            </a:extLst>
          </p:cNvPr>
          <p:cNvSpPr txBox="1">
            <a:spLocks/>
          </p:cNvSpPr>
          <p:nvPr/>
        </p:nvSpPr>
        <p:spPr>
          <a:xfrm>
            <a:off x="1626204" y="3537044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PP Telegraf" pitchFamily="2" charset="77"/>
              </a:rPr>
              <a:t>Safety Principles – Tractor unit standards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PP Telegraf" pitchFamily="2" charset="77"/>
              <a:ea typeface="+mn-ea"/>
              <a:cs typeface="+mn-cs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58E224-0B63-AD36-D0AF-5F1473FE7C61}"/>
              </a:ext>
            </a:extLst>
          </p:cNvPr>
          <p:cNvSpPr txBox="1">
            <a:spLocks/>
          </p:cNvSpPr>
          <p:nvPr/>
        </p:nvSpPr>
        <p:spPr>
          <a:xfrm>
            <a:off x="1626204" y="5839698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05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F286B77-FE1E-2940-D6F0-411D8401CBEE}"/>
              </a:ext>
            </a:extLst>
          </p:cNvPr>
          <p:cNvSpPr txBox="1">
            <a:spLocks/>
          </p:cNvSpPr>
          <p:nvPr/>
        </p:nvSpPr>
        <p:spPr>
          <a:xfrm>
            <a:off x="1626204" y="6262992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rPr>
              <a:t>Loading and Unloading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9002C761-F11A-8B7C-6945-78CBA30896D1}"/>
              </a:ext>
            </a:extLst>
          </p:cNvPr>
          <p:cNvSpPr txBox="1">
            <a:spLocks/>
          </p:cNvSpPr>
          <p:nvPr/>
        </p:nvSpPr>
        <p:spPr>
          <a:xfrm>
            <a:off x="1626204" y="1759403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02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080F239-F942-D697-55D4-84F49C9FD958}"/>
              </a:ext>
            </a:extLst>
          </p:cNvPr>
          <p:cNvSpPr txBox="1">
            <a:spLocks/>
          </p:cNvSpPr>
          <p:nvPr/>
        </p:nvSpPr>
        <p:spPr>
          <a:xfrm>
            <a:off x="1626204" y="2182697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rPr>
              <a:t>Safety Principles – Loose equipment standards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A0FE9BF-FB94-9CF8-2ACF-1C421F79995C}"/>
              </a:ext>
            </a:extLst>
          </p:cNvPr>
          <p:cNvSpPr txBox="1">
            <a:spLocks/>
          </p:cNvSpPr>
          <p:nvPr/>
        </p:nvSpPr>
        <p:spPr>
          <a:xfrm>
            <a:off x="1626204" y="4442219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04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D12D3DF-0E29-79D9-CD87-BE96CE05689C}"/>
              </a:ext>
            </a:extLst>
          </p:cNvPr>
          <p:cNvSpPr txBox="1">
            <a:spLocks/>
          </p:cNvSpPr>
          <p:nvPr/>
        </p:nvSpPr>
        <p:spPr>
          <a:xfrm>
            <a:off x="1626204" y="4865513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rPr>
              <a:t>Safety Principles – Trailer unit standards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BF723D-463F-DE1A-1498-DF753E67A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/>
          </a:solidFill>
        </p:spPr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16606B-8261-8DEF-F4E1-6E3B9F0340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0000"/>
            </a:schemeClr>
          </a:solidFill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F0EFCB-DE0B-228F-D209-7C00024145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/>
          </a:solidFill>
        </p:spPr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5E8666-7B5A-1610-1EAB-404EA1F31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0000"/>
            </a:schemeClr>
          </a:solidFill>
        </p:spPr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EC7426-0704-48D1-C6D8-F3696EAB7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bg1"/>
          </a:solidFill>
        </p:spPr>
      </p:sp>
    </p:spTree>
    <p:extLst>
      <p:ext uri="{BB962C8B-B14F-4D97-AF65-F5344CB8AC3E}">
        <p14:creationId xmlns:p14="http://schemas.microsoft.com/office/powerpoint/2010/main" val="66597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1690"/>
            <a:ext cx="8570912" cy="2690447"/>
          </a:xfrm>
        </p:spPr>
        <p:txBody>
          <a:bodyPr/>
          <a:lstStyle/>
          <a:p>
            <a:r>
              <a:rPr lang="en-US" dirty="0"/>
              <a:t>Safety Principles</a:t>
            </a:r>
            <a:endParaRPr lang="en-A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A98A-9ABE-B33E-203C-4509C1305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42137"/>
            <a:ext cx="3932237" cy="386863"/>
          </a:xfrm>
        </p:spPr>
        <p:txBody>
          <a:bodyPr/>
          <a:lstStyle/>
          <a:p>
            <a:r>
              <a:rPr lang="en-US" dirty="0"/>
              <a:t>Equipment Standards</a:t>
            </a:r>
          </a:p>
        </p:txBody>
      </p:sp>
    </p:spTree>
    <p:extLst>
      <p:ext uri="{BB962C8B-B14F-4D97-AF65-F5344CB8AC3E}">
        <p14:creationId xmlns:p14="http://schemas.microsoft.com/office/powerpoint/2010/main" val="358559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Protective Equipment</a:t>
            </a:r>
            <a:endParaRPr lang="en-AE" dirty="0"/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53D50EFF-A25B-4405-AC1F-61B2D044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50234"/>
            <a:ext cx="55054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PP Telegraf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P Telegraf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P Telegraf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P Telegraf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P Telegraf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FF0000"/>
                </a:solidFill>
              </a:rPr>
              <a:t>Personal Protective Equipment</a:t>
            </a:r>
            <a:r>
              <a:rPr lang="en-GB"/>
              <a:t> </a:t>
            </a:r>
          </a:p>
          <a:p>
            <a:endParaRPr lang="en-GB" sz="2000"/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n-GB">
                <a:solidFill>
                  <a:schemeClr val="accent2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Seven</a:t>
            </a:r>
            <a:r>
              <a:rPr lang="en-GB">
                <a:solidFill>
                  <a:schemeClr val="accent2"/>
                </a:solidFill>
              </a:rPr>
              <a:t> 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items of PPE</a:t>
            </a:r>
            <a:r>
              <a:rPr lang="en-GB">
                <a:solidFill>
                  <a:srgbClr val="333399"/>
                </a:solidFill>
              </a:rPr>
              <a:t> 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that every driver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should have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 descr="Full PPE 1">
            <a:extLst>
              <a:ext uri="{FF2B5EF4-FFF2-40B4-BE49-F238E27FC236}">
                <a16:creationId xmlns:a16="http://schemas.microsoft.com/office/drawing/2014/main" id="{8E8DEC94-93E4-4C7E-8938-C2F14C7E0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39333" y="1176923"/>
            <a:ext cx="2327867" cy="5608044"/>
          </a:xfrm>
          <a:prstGeom prst="rect">
            <a:avLst/>
          </a:prstGeom>
          <a:noFill/>
          <a:ln/>
        </p:spPr>
      </p:pic>
      <p:pic>
        <p:nvPicPr>
          <p:cNvPr id="7" name="Picture 20" descr="mandatory-helmet- chin strap 2">
            <a:extLst>
              <a:ext uri="{FF2B5EF4-FFF2-40B4-BE49-F238E27FC236}">
                <a16:creationId xmlns:a16="http://schemas.microsoft.com/office/drawing/2014/main" id="{E4E11571-2C2E-4BCA-9104-43AFA8B2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040" y="3961960"/>
            <a:ext cx="811212" cy="798513"/>
          </a:xfrm>
          <a:prstGeom prst="rect">
            <a:avLst/>
          </a:prstGeom>
          <a:noFill/>
        </p:spPr>
      </p:pic>
      <p:pic>
        <p:nvPicPr>
          <p:cNvPr id="8" name="Picture 21" descr="mandatory-high-visability-clothing2">
            <a:extLst>
              <a:ext uri="{FF2B5EF4-FFF2-40B4-BE49-F238E27FC236}">
                <a16:creationId xmlns:a16="http://schemas.microsoft.com/office/drawing/2014/main" id="{9E02F958-E98B-4DC9-954C-5FE66C7F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7378" y="3961960"/>
            <a:ext cx="793750" cy="798513"/>
          </a:xfrm>
          <a:prstGeom prst="rect">
            <a:avLst/>
          </a:prstGeom>
          <a:noFill/>
        </p:spPr>
      </p:pic>
      <p:pic>
        <p:nvPicPr>
          <p:cNvPr id="9" name="Picture 17" descr="mandatory-overalls-2">
            <a:extLst>
              <a:ext uri="{FF2B5EF4-FFF2-40B4-BE49-F238E27FC236}">
                <a16:creationId xmlns:a16="http://schemas.microsoft.com/office/drawing/2014/main" id="{9548A5FC-B290-48B1-95E3-87227739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5428" y="3961960"/>
            <a:ext cx="798513" cy="800100"/>
          </a:xfrm>
          <a:prstGeom prst="rect">
            <a:avLst/>
          </a:prstGeom>
          <a:noFill/>
        </p:spPr>
      </p:pic>
      <p:pic>
        <p:nvPicPr>
          <p:cNvPr id="10" name="Picture 19" descr="mandatory-gloves-2">
            <a:extLst>
              <a:ext uri="{FF2B5EF4-FFF2-40B4-BE49-F238E27FC236}">
                <a16:creationId xmlns:a16="http://schemas.microsoft.com/office/drawing/2014/main" id="{CD9FB32E-3EA4-4C1D-97F6-166E2BCB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241" y="3961959"/>
            <a:ext cx="796925" cy="798513"/>
          </a:xfrm>
          <a:prstGeom prst="rect">
            <a:avLst/>
          </a:prstGeom>
          <a:noFill/>
        </p:spPr>
      </p:pic>
      <p:pic>
        <p:nvPicPr>
          <p:cNvPr id="11" name="Picture 22" descr="mandatory-boots-2">
            <a:extLst>
              <a:ext uri="{FF2B5EF4-FFF2-40B4-BE49-F238E27FC236}">
                <a16:creationId xmlns:a16="http://schemas.microsoft.com/office/drawing/2014/main" id="{A3DF23A0-D4F4-472C-86E5-1E32465AC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01054" y="3961958"/>
            <a:ext cx="796925" cy="798513"/>
          </a:xfrm>
          <a:prstGeom prst="rect">
            <a:avLst/>
          </a:prstGeom>
          <a:noFill/>
        </p:spPr>
      </p:pic>
      <p:pic>
        <p:nvPicPr>
          <p:cNvPr id="12" name="Picture 23" descr="mandatory-ear-2">
            <a:extLst>
              <a:ext uri="{FF2B5EF4-FFF2-40B4-BE49-F238E27FC236}">
                <a16:creationId xmlns:a16="http://schemas.microsoft.com/office/drawing/2014/main" id="{B8575337-F0D1-45EC-AAF8-D7449B37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2503" y="4927357"/>
            <a:ext cx="796925" cy="798513"/>
          </a:xfrm>
          <a:prstGeom prst="rect">
            <a:avLst/>
          </a:prstGeom>
          <a:noFill/>
        </p:spPr>
      </p:pic>
      <p:pic>
        <p:nvPicPr>
          <p:cNvPr id="13" name="Picture 18" descr="mandatory-eye-2">
            <a:extLst>
              <a:ext uri="{FF2B5EF4-FFF2-40B4-BE49-F238E27FC236}">
                <a16:creationId xmlns:a16="http://schemas.microsoft.com/office/drawing/2014/main" id="{EAEC4FF0-EC1F-4D74-97C4-A0BEC373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67378" y="4927356"/>
            <a:ext cx="796925" cy="798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248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Loose Equipment standards</a:t>
            </a:r>
            <a:endParaRPr lang="en-AE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84B8C4-6B3E-4452-831B-BFA2796E6DDC}"/>
              </a:ext>
            </a:extLst>
          </p:cNvPr>
          <p:cNvSpPr txBox="1">
            <a:spLocks noChangeArrowheads="1"/>
          </p:cNvSpPr>
          <p:nvPr/>
        </p:nvSpPr>
        <p:spPr>
          <a:xfrm>
            <a:off x="972755" y="1410501"/>
            <a:ext cx="5640079" cy="2571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Transport chains compliant with EN 12195-3.</a:t>
            </a:r>
          </a:p>
          <a:p>
            <a:r>
              <a:rPr lang="en-US" sz="1800"/>
              <a:t>8mm chains.</a:t>
            </a:r>
          </a:p>
          <a:p>
            <a:pPr lvl="1"/>
            <a:r>
              <a:rPr lang="en-US" sz="1800"/>
              <a:t>Lashing capacity of 4 tonnes.</a:t>
            </a:r>
          </a:p>
          <a:p>
            <a:pPr lvl="1"/>
            <a:r>
              <a:rPr lang="en-US" sz="1800"/>
              <a:t>Down-rate to 3 tonnes due to bending</a:t>
            </a:r>
          </a:p>
          <a:p>
            <a:r>
              <a:rPr lang="en-US" sz="1800"/>
              <a:t>10mm chains.</a:t>
            </a:r>
          </a:p>
          <a:p>
            <a:pPr lvl="1"/>
            <a:r>
              <a:rPr lang="en-US" sz="1800"/>
              <a:t>Lashing capacity of 6 tonnes.</a:t>
            </a:r>
          </a:p>
          <a:p>
            <a:pPr lvl="1"/>
            <a:r>
              <a:rPr lang="en-US" sz="1800"/>
              <a:t>Down-rate to 4.5 tonnes due to bending</a:t>
            </a:r>
            <a:endParaRPr lang="en-US" sz="1800" dirty="0"/>
          </a:p>
        </p:txBody>
      </p:sp>
      <p:pic>
        <p:nvPicPr>
          <p:cNvPr id="15" name="Picture 4" descr="Chain">
            <a:extLst>
              <a:ext uri="{FF2B5EF4-FFF2-40B4-BE49-F238E27FC236}">
                <a16:creationId xmlns:a16="http://schemas.microsoft.com/office/drawing/2014/main" id="{50410164-8758-4A68-8058-FFB9BBF3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924" y="4510106"/>
            <a:ext cx="7392195" cy="12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4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Chain failure and wear</a:t>
            </a:r>
            <a:endParaRPr lang="en-AE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84B8C4-6B3E-4452-831B-BFA2796E6DDC}"/>
              </a:ext>
            </a:extLst>
          </p:cNvPr>
          <p:cNvSpPr txBox="1">
            <a:spLocks noChangeArrowheads="1"/>
          </p:cNvSpPr>
          <p:nvPr/>
        </p:nvSpPr>
        <p:spPr>
          <a:xfrm>
            <a:off x="949686" y="1105914"/>
            <a:ext cx="5640079" cy="2571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604" indent="-253604">
              <a:lnSpc>
                <a:spcPct val="120000"/>
              </a:lnSpc>
              <a:spcBef>
                <a:spcPct val="55000"/>
              </a:spcBef>
              <a:buClr>
                <a:schemeClr val="tx2"/>
              </a:buClr>
              <a:buFontTx/>
              <a:buChar char="•"/>
            </a:pPr>
            <a:r>
              <a:rPr lang="en-AU" sz="1800" dirty="0"/>
              <a:t>Chains always break first where links are bent,            </a:t>
            </a:r>
          </a:p>
          <a:p>
            <a:pPr>
              <a:lnSpc>
                <a:spcPct val="120000"/>
              </a:lnSpc>
              <a:spcBef>
                <a:spcPct val="55000"/>
              </a:spcBef>
              <a:buClr>
                <a:schemeClr val="tx2"/>
              </a:buClr>
            </a:pPr>
            <a:r>
              <a:rPr lang="en-AU" sz="1800" dirty="0"/>
              <a:t>      e.g. end hooks, edge of tray, at the hooks on the ‘dog”</a:t>
            </a:r>
          </a:p>
          <a:p>
            <a:pPr marL="253604" indent="-253604">
              <a:lnSpc>
                <a:spcPct val="120000"/>
              </a:lnSpc>
              <a:spcBef>
                <a:spcPct val="55000"/>
              </a:spcBef>
              <a:buClr>
                <a:schemeClr val="tx2"/>
              </a:buClr>
              <a:buFontTx/>
              <a:buChar char="•"/>
            </a:pPr>
            <a:r>
              <a:rPr lang="en-AU" sz="1800" dirty="0"/>
              <a:t>Inspect for wear  - discard if more than 10% of section damaged or worn</a:t>
            </a:r>
          </a:p>
          <a:p>
            <a:pPr marL="253604" indent="-253604">
              <a:lnSpc>
                <a:spcPct val="120000"/>
              </a:lnSpc>
              <a:spcBef>
                <a:spcPct val="55000"/>
              </a:spcBef>
              <a:buClr>
                <a:schemeClr val="tx2"/>
              </a:buClr>
              <a:buFontTx/>
              <a:buChar char="•"/>
            </a:pPr>
            <a:r>
              <a:rPr lang="en-AU" sz="1800" dirty="0"/>
              <a:t>Look for the “key hole effect”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4A354D83-FD55-41D6-960F-86BDBAC5C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56" y="5862342"/>
            <a:ext cx="3369551" cy="523220"/>
          </a:xfrm>
          <a:prstGeom prst="rect">
            <a:avLst/>
          </a:prstGeom>
          <a:solidFill>
            <a:srgbClr val="660033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sz="1400" dirty="0">
                <a:solidFill>
                  <a:schemeClr val="bg1"/>
                </a:solidFill>
              </a:rPr>
              <a:t>See Technical Information Sheet TIS-0004</a:t>
            </a:r>
          </a:p>
          <a:p>
            <a:pPr eaLnBrk="0" hangingPunct="0"/>
            <a:r>
              <a:rPr lang="en-GB" sz="1400" dirty="0">
                <a:solidFill>
                  <a:schemeClr val="bg1"/>
                </a:solidFill>
              </a:rPr>
              <a:t>Transport Chains &amp; Tensioners</a:t>
            </a:r>
          </a:p>
        </p:txBody>
      </p:sp>
      <p:pic>
        <p:nvPicPr>
          <p:cNvPr id="6" name="Picture 5" descr="DSCN0360">
            <a:extLst>
              <a:ext uri="{FF2B5EF4-FFF2-40B4-BE49-F238E27FC236}">
                <a16:creationId xmlns:a16="http://schemas.microsoft.com/office/drawing/2014/main" id="{0B540CF8-DEFA-4D0A-B96D-4665B958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9676" y="1232453"/>
            <a:ext cx="1786069" cy="362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5D12B1-ACCC-47B2-BC7B-6CD75B7E425F}"/>
              </a:ext>
            </a:extLst>
          </p:cNvPr>
          <p:cNvGrpSpPr>
            <a:grpSpLocks/>
          </p:cNvGrpSpPr>
          <p:nvPr/>
        </p:nvGrpSpPr>
        <p:grpSpPr bwMode="auto">
          <a:xfrm>
            <a:off x="8669250" y="2226365"/>
            <a:ext cx="647027" cy="1202635"/>
            <a:chOff x="4360" y="3037"/>
            <a:chExt cx="422" cy="727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6F1CA87D-D941-427D-9EC8-4FC661724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3037"/>
              <a:ext cx="422" cy="727"/>
            </a:xfrm>
            <a:prstGeom prst="roundRect">
              <a:avLst>
                <a:gd name="adj" fmla="val 49981"/>
              </a:avLst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8F92C410-FED4-4B24-B140-33EFB31BE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3174"/>
              <a:ext cx="178" cy="477"/>
            </a:xfrm>
            <a:prstGeom prst="roundRect">
              <a:avLst>
                <a:gd name="adj" fmla="val 1663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B7F9D9-27B1-4FB7-9412-17B7C6213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" y="3137"/>
              <a:ext cx="258" cy="19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B1BD01-1788-4A87-9588-1A465DA9D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" y="3487"/>
              <a:ext cx="258" cy="19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74EDC6D8-B972-476D-AA26-CDB7AFB67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3232"/>
              <a:ext cx="166" cy="387"/>
            </a:xfrm>
            <a:prstGeom prst="roundRect">
              <a:avLst>
                <a:gd name="adj" fmla="val 1663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5849BA-4C2A-46F4-86E5-EFB3227FD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800" y="2452996"/>
            <a:ext cx="647026" cy="74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l" eaLnBrk="0" hangingPunct="0"/>
            <a:r>
              <a:rPr lang="en-AU" sz="4400" dirty="0">
                <a:solidFill>
                  <a:srgbClr val="FF0033"/>
                </a:solidFill>
                <a:latin typeface="Wingdings 2" pitchFamily="18" charset="2"/>
              </a:rPr>
              <a:t>O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762B70B-EA74-4C55-B571-8B5165F8C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097806"/>
              </p:ext>
            </p:extLst>
          </p:nvPr>
        </p:nvGraphicFramePr>
        <p:xfrm>
          <a:off x="7778116" y="3925491"/>
          <a:ext cx="13573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 Document" r:id="rId4" imgW="1809750" imgH="1244600" progId="">
                  <p:embed/>
                </p:oleObj>
              </mc:Choice>
              <mc:Fallback>
                <p:oleObj name="Image Document" r:id="rId4" imgW="1809750" imgH="1244600" progId="">
                  <p:embed/>
                  <p:pic>
                    <p:nvPicPr>
                      <p:cNvPr id="4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116" y="3925491"/>
                        <a:ext cx="13573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96D7394-EB17-4E28-A3BD-B156CFDE7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109" y="3677664"/>
            <a:ext cx="3894692" cy="28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Chain Tensioners</a:t>
            </a:r>
            <a:endParaRPr lang="en-AE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E959D11-B1CA-4416-B7DC-9BB6C9D8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125" y="1103899"/>
            <a:ext cx="3638433" cy="310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A1F7911-9E4A-4BC0-A317-5BE23CC4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635" y="1000539"/>
            <a:ext cx="3638433" cy="87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72824506-8532-4136-AC7E-CCF8BD6A0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16" y="2096536"/>
            <a:ext cx="3638433" cy="144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/>
          <a:lstStyle/>
          <a:p>
            <a:pPr marL="142875" indent="-142875" eaLnBrk="0" hangingPunct="0">
              <a:lnSpc>
                <a:spcPct val="120000"/>
              </a:lnSpc>
              <a:spcBef>
                <a:spcPct val="55000"/>
              </a:spcBef>
            </a:pPr>
            <a:r>
              <a:rPr lang="en-AU" sz="1500" dirty="0"/>
              <a:t>Webbing tensioner for chains</a:t>
            </a:r>
          </a:p>
          <a:p>
            <a:pPr marL="142875" indent="-142875" eaLnBrk="0" hangingPunct="0">
              <a:lnSpc>
                <a:spcPct val="120000"/>
              </a:lnSpc>
              <a:spcBef>
                <a:spcPct val="25000"/>
              </a:spcBef>
              <a:buClr>
                <a:schemeClr val="tx2"/>
              </a:buClr>
              <a:buFontTx/>
              <a:buChar char="•"/>
            </a:pPr>
            <a:r>
              <a:rPr lang="en-AU" sz="1500" dirty="0"/>
              <a:t>Typical LC 2.5 tonnes</a:t>
            </a:r>
          </a:p>
          <a:p>
            <a:pPr marL="142875" indent="-142875" eaLnBrk="0" hangingPunct="0">
              <a:lnSpc>
                <a:spcPct val="120000"/>
              </a:lnSpc>
              <a:spcBef>
                <a:spcPct val="25000"/>
              </a:spcBef>
              <a:buClr>
                <a:schemeClr val="tx2"/>
              </a:buClr>
              <a:buFontTx/>
              <a:buChar char="•"/>
            </a:pPr>
            <a:r>
              <a:rPr lang="en-AU" sz="1500" dirty="0"/>
              <a:t>Recently banned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A5863-1B5A-4C14-9045-B3E642B81315}"/>
              </a:ext>
            </a:extLst>
          </p:cNvPr>
          <p:cNvGrpSpPr>
            <a:grpSpLocks/>
          </p:cNvGrpSpPr>
          <p:nvPr/>
        </p:nvGrpSpPr>
        <p:grpSpPr bwMode="auto">
          <a:xfrm>
            <a:off x="7901636" y="3538330"/>
            <a:ext cx="3638433" cy="2620939"/>
            <a:chOff x="3749" y="2840"/>
            <a:chExt cx="1654" cy="12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2A8090-FF48-4442-BCD2-EF9B897BB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9" y="2840"/>
              <a:ext cx="1654" cy="1237"/>
              <a:chOff x="281" y="3008"/>
              <a:chExt cx="1654" cy="1237"/>
            </a:xfrm>
          </p:grpSpPr>
          <p:pic>
            <p:nvPicPr>
              <p:cNvPr id="12" name="Picture 10" descr="Sylvester">
                <a:extLst>
                  <a:ext uri="{FF2B5EF4-FFF2-40B4-BE49-F238E27FC236}">
                    <a16:creationId xmlns:a16="http://schemas.microsoft.com/office/drawing/2014/main" id="{66BB243A-6470-4B4C-A59F-6DAE6E69D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" y="3008"/>
                <a:ext cx="1654" cy="12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11">
                <a:extLst>
                  <a:ext uri="{FF2B5EF4-FFF2-40B4-BE49-F238E27FC236}">
                    <a16:creationId xmlns:a16="http://schemas.microsoft.com/office/drawing/2014/main" id="{97CCD797-43B1-4ABE-937E-061F718C24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" y="3119"/>
                <a:ext cx="732" cy="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350" b="1" dirty="0">
                    <a:solidFill>
                      <a:srgbClr val="FF0000"/>
                    </a:solidFill>
                  </a:rPr>
                  <a:t>Banned – ‘</a:t>
                </a:r>
                <a:r>
                  <a:rPr lang="en-GB" sz="1350" dirty="0"/>
                  <a:t>Sylvester’</a:t>
                </a:r>
              </a:p>
            </p:txBody>
          </p:sp>
        </p:grp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739EAD76-FA5D-4206-8538-7844C1EA4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" y="3454"/>
              <a:ext cx="574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5400" dirty="0">
                  <a:solidFill>
                    <a:srgbClr val="FF0000"/>
                  </a:solidFill>
                  <a:latin typeface="Wingdings 2" pitchFamily="18" charset="2"/>
                </a:rPr>
                <a:t>O</a:t>
              </a:r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43D7D032-0B65-4D2A-B535-4F44B2ECF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603" y="4566365"/>
            <a:ext cx="34194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/>
          <a:lstStyle/>
          <a:p>
            <a:pPr marL="142875" indent="-142875" eaLnBrk="0" hangingPunct="0">
              <a:lnSpc>
                <a:spcPct val="120000"/>
              </a:lnSpc>
              <a:spcBef>
                <a:spcPct val="55000"/>
              </a:spcBef>
            </a:pPr>
            <a:r>
              <a:rPr lang="en-AU" sz="1500" dirty="0"/>
              <a:t>Turnbuckle or ‘barrel’ type</a:t>
            </a:r>
          </a:p>
          <a:p>
            <a:pPr marL="142875" indent="-142875" eaLnBrk="0" hangingPunct="0">
              <a:lnSpc>
                <a:spcPct val="120000"/>
              </a:lnSpc>
              <a:spcBef>
                <a:spcPct val="25000"/>
              </a:spcBef>
              <a:buClr>
                <a:schemeClr val="tx2"/>
              </a:buClr>
              <a:buFontTx/>
              <a:buChar char="•"/>
            </a:pPr>
            <a:r>
              <a:rPr lang="en-AU" sz="1500" dirty="0"/>
              <a:t>Typical LC 4 tonnes force</a:t>
            </a:r>
          </a:p>
          <a:p>
            <a:pPr marL="142875" indent="-142875" eaLnBrk="0" hangingPunct="0">
              <a:lnSpc>
                <a:spcPct val="120000"/>
              </a:lnSpc>
              <a:spcBef>
                <a:spcPct val="25000"/>
              </a:spcBef>
              <a:buClr>
                <a:schemeClr val="tx2"/>
              </a:buClr>
              <a:buFontTx/>
              <a:buChar char="•"/>
            </a:pPr>
            <a:r>
              <a:rPr lang="en-AU" sz="1500" dirty="0"/>
              <a:t>Typical pre-tension 750kgf – 1 tonne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095495DA-3539-478A-B24C-2DB02AFA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680" y="4581839"/>
            <a:ext cx="776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GB" sz="5400" dirty="0">
                <a:solidFill>
                  <a:srgbClr val="33CC33"/>
                </a:solidFill>
                <a:latin typeface="Wingdings 2" pitchFamily="18" charset="2"/>
              </a:rPr>
              <a:t>P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2492039F-2D8B-4029-959D-910076F5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1176" y="2299821"/>
            <a:ext cx="1262673" cy="8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GB" sz="5400" dirty="0">
                <a:solidFill>
                  <a:srgbClr val="FF0000"/>
                </a:solidFill>
                <a:latin typeface="Wingdings 2" pitchFamily="18" charset="2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7972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Anti Slip matting</a:t>
            </a:r>
            <a:endParaRPr lang="en-AE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A654D0F-726D-4E2F-95A9-EB963F635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042" y="1257234"/>
            <a:ext cx="6674168" cy="370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85750" indent="-285750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BBE0E3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Specialised Anti-Slip Matting</a:t>
            </a:r>
          </a:p>
          <a:p>
            <a:pPr marL="638175" lvl="1" indent="-180975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Coefficient = at least 0.60 wet or dry</a:t>
            </a:r>
          </a:p>
          <a:p>
            <a:pPr marL="638175" lvl="1" indent="-180975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3-20 mm thick; about 8-10 mm optimal</a:t>
            </a:r>
          </a:p>
          <a:p>
            <a:pPr marL="638175" lvl="1" indent="-180975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NOT a universal solution - can wear rapidly - inspect before use</a:t>
            </a:r>
            <a:b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</a:br>
            <a:r>
              <a:rPr lang="en-AU" sz="2400" b="1" u="sng" dirty="0">
                <a:solidFill>
                  <a:srgbClr val="99CC00"/>
                </a:solidFill>
                <a:latin typeface="Arial Narrow" panose="020B0606020202030204" pitchFamily="34" charset="0"/>
                <a:ea typeface="MS PGothic" pitchFamily="34" charset="-128"/>
              </a:rPr>
              <a:t>NEVER</a:t>
            </a:r>
            <a:r>
              <a:rPr lang="en-AU" sz="2400" dirty="0">
                <a:solidFill>
                  <a:srgbClr val="99CC00"/>
                </a:solidFill>
                <a:latin typeface="Arial Narrow" panose="020B0606020202030204" pitchFamily="34" charset="0"/>
                <a:ea typeface="MS PGothic" pitchFamily="34" charset="-128"/>
              </a:rPr>
              <a:t> USE AS EDGE PROTECTION!! It cuts easily</a:t>
            </a:r>
          </a:p>
          <a:p>
            <a:pPr marL="285750" indent="-285750" defTabSz="9144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Conveyor belting</a:t>
            </a:r>
          </a:p>
          <a:p>
            <a:pPr marL="638175" lvl="1" indent="-180975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Harder = Slippery</a:t>
            </a:r>
          </a:p>
          <a:p>
            <a:pPr marL="638175" lvl="1" indent="-180975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Wet - sometimes very slippery</a:t>
            </a:r>
          </a:p>
          <a:p>
            <a:pPr marL="638175" lvl="1" indent="-180975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AU" sz="2400" dirty="0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</a:rPr>
              <a:t>Typical friction about 0.40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5B446FA-2630-45C5-93A7-BEC7B9E0B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126" y="6123299"/>
            <a:ext cx="4638612" cy="584775"/>
          </a:xfrm>
          <a:prstGeom prst="rect">
            <a:avLst/>
          </a:prstGeom>
          <a:solidFill>
            <a:srgbClr val="660033"/>
          </a:solidFill>
          <a:ln w="9525" cap="rnd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itchFamily="34" charset="-128"/>
              </a:rPr>
              <a:t>See Technical Information Sheet TIS-0008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itchFamily="34" charset="-128"/>
              </a:rPr>
              <a:t>Anti-slip matting</a:t>
            </a:r>
          </a:p>
        </p:txBody>
      </p:sp>
      <p:pic>
        <p:nvPicPr>
          <p:cNvPr id="5" name="Picture 2" descr="Anti-slip mat">
            <a:extLst>
              <a:ext uri="{FF2B5EF4-FFF2-40B4-BE49-F238E27FC236}">
                <a16:creationId xmlns:a16="http://schemas.microsoft.com/office/drawing/2014/main" id="{15F672D4-6728-4E82-9AA6-22B9886B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6727" y="1000540"/>
            <a:ext cx="3904396" cy="1992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08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&amp;O">
      <a:dk1>
        <a:srgbClr val="060028"/>
      </a:dk1>
      <a:lt1>
        <a:srgbClr val="F2F3F3"/>
      </a:lt1>
      <a:dk2>
        <a:srgbClr val="FF272C"/>
      </a:dk2>
      <a:lt2>
        <a:srgbClr val="2059FF"/>
      </a:lt2>
      <a:accent1>
        <a:srgbClr val="FEE01F"/>
      </a:accent1>
      <a:accent2>
        <a:srgbClr val="790433"/>
      </a:accent2>
      <a:accent3>
        <a:srgbClr val="0E215A"/>
      </a:accent3>
      <a:accent4>
        <a:srgbClr val="D72C00"/>
      </a:accent4>
      <a:accent5>
        <a:srgbClr val="FFDEE4"/>
      </a:accent5>
      <a:accent6>
        <a:srgbClr val="D4E9FF"/>
      </a:accent6>
      <a:hlink>
        <a:srgbClr val="FEF3BB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639</Words>
  <Application>Microsoft Office PowerPoint</Application>
  <PresentationFormat>Widescreen</PresentationFormat>
  <Paragraphs>133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Narrow</vt:lpstr>
      <vt:lpstr>Bebas Neue Bold</vt:lpstr>
      <vt:lpstr>Bebas Neue Pro</vt:lpstr>
      <vt:lpstr>Calibri</vt:lpstr>
      <vt:lpstr>IvyPresto Headline</vt:lpstr>
      <vt:lpstr>PP Telegraf</vt:lpstr>
      <vt:lpstr>Telegraf</vt:lpstr>
      <vt:lpstr>Wingdings 2</vt:lpstr>
      <vt:lpstr>Office Theme</vt:lpstr>
      <vt:lpstr>Image Document</vt:lpstr>
      <vt:lpstr>PowerPoint Presentation</vt:lpstr>
      <vt:lpstr>Irish Hauliers Training Pack</vt:lpstr>
      <vt:lpstr>PowerPoint Presentation</vt:lpstr>
      <vt:lpstr>Safety Principles</vt:lpstr>
      <vt:lpstr>Personal Protective Equipment</vt:lpstr>
      <vt:lpstr>Loose Equipment standards</vt:lpstr>
      <vt:lpstr>Chain failure and wear</vt:lpstr>
      <vt:lpstr>Chain Tensioners</vt:lpstr>
      <vt:lpstr>Anti Slip matting</vt:lpstr>
      <vt:lpstr>Safety Principles</vt:lpstr>
      <vt:lpstr>Rotherham Roll Away</vt:lpstr>
      <vt:lpstr>Tractor unit standards</vt:lpstr>
      <vt:lpstr>Tractor unit standards</vt:lpstr>
      <vt:lpstr>Tractor unit standards</vt:lpstr>
      <vt:lpstr>Trailer standards</vt:lpstr>
      <vt:lpstr>Trailer standards</vt:lpstr>
      <vt:lpstr>Trailer park brakes</vt:lpstr>
      <vt:lpstr>Trailer headboards</vt:lpstr>
      <vt:lpstr>Trailer headboards</vt:lpstr>
      <vt:lpstr>Trailer stanchion posts and sockets</vt:lpstr>
      <vt:lpstr>Trailer anchor points</vt:lpstr>
      <vt:lpstr>Trailer lashing points</vt:lpstr>
      <vt:lpstr>Loading and Unloading </vt:lpstr>
      <vt:lpstr>What vehicle dangers are there?</vt:lpstr>
      <vt:lpstr>Loading and Unloading Safety Principles</vt:lpstr>
      <vt:lpstr>Loading and Unloading Safety Principles</vt:lpstr>
      <vt:lpstr>Loading and Unloading Safety Principles</vt:lpstr>
      <vt:lpstr>BREAK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Humayun Farrukh Qureshi</dc:creator>
  <cp:lastModifiedBy>Reynolds, Claire</cp:lastModifiedBy>
  <cp:revision>53</cp:revision>
  <dcterms:created xsi:type="dcterms:W3CDTF">2023-07-17T07:55:40Z</dcterms:created>
  <dcterms:modified xsi:type="dcterms:W3CDTF">2023-12-08T15:00:58Z</dcterms:modified>
</cp:coreProperties>
</file>