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88" r:id="rId2"/>
    <p:sldId id="300" r:id="rId3"/>
    <p:sldId id="301" r:id="rId4"/>
    <p:sldId id="302" r:id="rId5"/>
    <p:sldId id="305" r:id="rId6"/>
    <p:sldId id="303" r:id="rId7"/>
    <p:sldId id="304" r:id="rId8"/>
    <p:sldId id="290" r:id="rId9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0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lls, Beata" initials="W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11A"/>
    <a:srgbClr val="BC2B2D"/>
    <a:srgbClr val="BD262A"/>
    <a:srgbClr val="BD2126"/>
    <a:srgbClr val="C01421"/>
    <a:srgbClr val="C51321"/>
    <a:srgbClr val="CB1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10" autoAdjust="0"/>
    <p:restoredTop sz="95073" autoAdjust="0"/>
  </p:normalViewPr>
  <p:slideViewPr>
    <p:cSldViewPr snapToGrid="0" snapToObjects="1">
      <p:cViewPr varScale="1">
        <p:scale>
          <a:sx n="69" d="100"/>
          <a:sy n="69" d="100"/>
        </p:scale>
        <p:origin x="-102" y="-408"/>
      </p:cViewPr>
      <p:guideLst>
        <p:guide orient="horz" pos="1620"/>
        <p:guide pos="288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7" d="100"/>
          <a:sy n="137" d="100"/>
        </p:scale>
        <p:origin x="548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ADE46-8FD0-B843-A0F6-40114F2B09A7}" type="datetimeFigureOut">
              <a:rPr lang="nl-NL" smtClean="0"/>
              <a:t>16-5-2019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54094-3E52-4C49-87C5-A008A8CB61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81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04" y="2288909"/>
            <a:ext cx="6400800" cy="497682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75404" y="2786592"/>
            <a:ext cx="6400800" cy="793750"/>
          </a:xfrm>
        </p:spPr>
        <p:txBody>
          <a:bodyPr>
            <a:norm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407970" y="4513635"/>
            <a:ext cx="1204361" cy="273844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01536E1F-E445-5548-A5F1-7DB8C22DC46F}" type="datetimeFigureOut">
              <a:rPr lang="nl-NL" smtClean="0"/>
              <a:pPr/>
              <a:t>16-5-2019</a:t>
            </a:fld>
            <a:endParaRPr lang="nl-NL" dirty="0"/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5" y="423938"/>
            <a:ext cx="2408858" cy="876932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5" y="4369574"/>
            <a:ext cx="2245059" cy="561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44" y="-492944"/>
            <a:ext cx="6580687" cy="6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ong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0355" y="2664618"/>
            <a:ext cx="6400800" cy="497682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70355" y="3162301"/>
            <a:ext cx="6400800" cy="793750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 </a:t>
            </a:r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5" y="423938"/>
            <a:ext cx="2408858" cy="876932"/>
          </a:xfrm>
          <a:prstGeom prst="rect">
            <a:avLst/>
          </a:prstGeom>
        </p:spPr>
      </p:pic>
      <p:sp>
        <p:nvSpPr>
          <p:cNvPr id="1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486171" y="4431085"/>
            <a:ext cx="1204361" cy="273844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01536E1F-E445-5548-A5F1-7DB8C22DC46F}" type="datetimeFigureOut">
              <a:rPr lang="nl-NL" smtClean="0"/>
              <a:pPr/>
              <a:t>16-5-2019</a:t>
            </a:fld>
            <a:endParaRPr lang="nl-NL" dirty="0"/>
          </a:p>
        </p:txBody>
      </p:sp>
      <p:pic>
        <p:nvPicPr>
          <p:cNvPr id="15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5" y="4369574"/>
            <a:ext cx="2245059" cy="56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16" y="-2133449"/>
            <a:ext cx="5247116" cy="52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9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16963" y="2194718"/>
            <a:ext cx="6400800" cy="497682"/>
          </a:xfrm>
        </p:spPr>
        <p:txBody>
          <a:bodyPr anchor="t">
            <a:normAutofit/>
          </a:bodyPr>
          <a:lstStyle>
            <a:lvl1pPr algn="r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2416963" y="2692401"/>
            <a:ext cx="6400800" cy="793750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 </a:t>
            </a:r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05" y="423938"/>
            <a:ext cx="2408858" cy="876932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4" y="4369574"/>
            <a:ext cx="2245059" cy="56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727" y="-1744830"/>
            <a:ext cx="6320000" cy="6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Obje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29" descr="gradi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25" descr="P&amp;o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pic>
        <p:nvPicPr>
          <p:cNvPr id="11" name="Afbeelding 5" descr="2kubussen_conten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9"/>
          <p:cNvSpPr>
            <a:spLocks noGrp="1"/>
          </p:cNvSpPr>
          <p:nvPr>
            <p:ph type="body" idx="10"/>
          </p:nvPr>
        </p:nvSpPr>
        <p:spPr>
          <a:xfrm>
            <a:off x="1767886" y="692032"/>
            <a:ext cx="6918914" cy="43620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934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300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81101"/>
            <a:ext cx="4040188" cy="508000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97817"/>
            <a:ext cx="4040188" cy="24491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81101"/>
            <a:ext cx="4041775" cy="508000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97817"/>
            <a:ext cx="4041775" cy="24491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13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0" name="Afbeelding 29" descr="gradient.png">
            <a:extLst>
              <a:ext uri="{FF2B5EF4-FFF2-40B4-BE49-F238E27FC236}">
                <a16:creationId xmlns="" xmlns:a16="http://schemas.microsoft.com/office/drawing/2014/main" id="{A7E0ED95-47F9-364A-9E56-55837EA89D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1" name="Afbeelding 25" descr="P&amp;o logo.png">
            <a:extLst>
              <a:ext uri="{FF2B5EF4-FFF2-40B4-BE49-F238E27FC236}">
                <a16:creationId xmlns="" xmlns:a16="http://schemas.microsoft.com/office/drawing/2014/main" id="{20496FD2-821D-D24C-82FE-8170E52A3A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2" name="Afbeelding 8" descr="The_Sense_png.png">
            <a:extLst>
              <a:ext uri="{FF2B5EF4-FFF2-40B4-BE49-F238E27FC236}">
                <a16:creationId xmlns="" xmlns:a16="http://schemas.microsoft.com/office/drawing/2014/main" id="{3412A077-FC5D-9C40-9A89-C7A16F597D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="" xmlns:a16="http://schemas.microsoft.com/office/drawing/2014/main" id="{FB9D9214-B3FA-7F49-899E-AC8B1C1EA0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8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87750" y="1158877"/>
            <a:ext cx="5099050" cy="31210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58877"/>
            <a:ext cx="3008313" cy="31210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idx="13"/>
          </p:nvPr>
        </p:nvSpPr>
        <p:spPr>
          <a:xfrm>
            <a:off x="1767886" y="692032"/>
            <a:ext cx="6918914" cy="38429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pic>
        <p:nvPicPr>
          <p:cNvPr id="19" name="Afbeelding 29" descr="gradient.png">
            <a:extLst>
              <a:ext uri="{FF2B5EF4-FFF2-40B4-BE49-F238E27FC236}">
                <a16:creationId xmlns="" xmlns:a16="http://schemas.microsoft.com/office/drawing/2014/main" id="{6549384A-A0B7-D84D-81B4-B8E8CF7979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0" name="Afbeelding 25" descr="P&amp;o logo.png">
            <a:extLst>
              <a:ext uri="{FF2B5EF4-FFF2-40B4-BE49-F238E27FC236}">
                <a16:creationId xmlns="" xmlns:a16="http://schemas.microsoft.com/office/drawing/2014/main" id="{FD7CDEB9-46EE-AC4D-A58A-08683F823A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1" name="Afbeelding 8" descr="The_Sense_png.png">
            <a:extLst>
              <a:ext uri="{FF2B5EF4-FFF2-40B4-BE49-F238E27FC236}">
                <a16:creationId xmlns="" xmlns:a16="http://schemas.microsoft.com/office/drawing/2014/main" id="{D50C450B-816D-EE4C-97F7-0AC264E2E5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="" xmlns:a16="http://schemas.microsoft.com/office/drawing/2014/main" id="{9AE87A17-F506-C64B-80C7-54785C94F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8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Vertical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77932" y="304800"/>
            <a:ext cx="6381718" cy="4571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3534" y="384656"/>
            <a:ext cx="1379252" cy="919502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 rot="5400000">
            <a:off x="7032801" y="2311732"/>
            <a:ext cx="2606168" cy="1050771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2" name="Afbeelding 25" descr="P&amp;o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026" y="4110051"/>
            <a:ext cx="1260262" cy="458792"/>
          </a:xfrm>
          <a:prstGeom prst="rect">
            <a:avLst/>
          </a:prstGeom>
        </p:spPr>
      </p:pic>
      <p:pic>
        <p:nvPicPr>
          <p:cNvPr id="13" name="Afbeelding 8" descr="The_Sense_p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5465" y="940462"/>
            <a:ext cx="1695806" cy="4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1652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62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9" descr="wit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3" y="-24714"/>
            <a:ext cx="2637675" cy="1758450"/>
          </a:xfrm>
          <a:prstGeom prst="rect">
            <a:avLst/>
          </a:prstGeom>
        </p:spPr>
      </p:pic>
      <p:pic>
        <p:nvPicPr>
          <p:cNvPr id="11" name="Afbeelding 4" descr="2kubussen_en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69" y="81494"/>
            <a:ext cx="3563243" cy="2375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C5BE89-E4B0-584A-8547-39C6582022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5621" y="4495894"/>
            <a:ext cx="1897449" cy="47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ee objec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1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9"/>
          <p:cNvSpPr>
            <a:spLocks noGrp="1"/>
          </p:cNvSpPr>
          <p:nvPr>
            <p:ph type="body" idx="10"/>
          </p:nvPr>
        </p:nvSpPr>
        <p:spPr>
          <a:xfrm>
            <a:off x="1767886" y="692032"/>
            <a:ext cx="6918914" cy="43620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pic>
        <p:nvPicPr>
          <p:cNvPr id="19" name="Afbeelding 29" descr="gradient.png">
            <a:extLst>
              <a:ext uri="{FF2B5EF4-FFF2-40B4-BE49-F238E27FC236}">
                <a16:creationId xmlns="" xmlns:a16="http://schemas.microsoft.com/office/drawing/2014/main" id="{227DEB0D-94C6-0145-BBEA-886087CA74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0" name="Afbeelding 25" descr="P&amp;o logo.png">
            <a:extLst>
              <a:ext uri="{FF2B5EF4-FFF2-40B4-BE49-F238E27FC236}">
                <a16:creationId xmlns="" xmlns:a16="http://schemas.microsoft.com/office/drawing/2014/main" id="{D2C2F4F0-4992-0D48-BC85-8BBAE738BC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1" name="Afbeelding 8" descr="The_Sense_png.png">
            <a:extLst>
              <a:ext uri="{FF2B5EF4-FFF2-40B4-BE49-F238E27FC236}">
                <a16:creationId xmlns="" xmlns:a16="http://schemas.microsoft.com/office/drawing/2014/main" id="{4C71248B-342F-C640-BE57-AF78FF9D4C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="" xmlns:a16="http://schemas.microsoft.com/office/drawing/2014/main" id="{273E922F-C8D0-0246-B7B0-6D3BECDBA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5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2902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err="1"/>
              <a:t>Clik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tekst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4594623"/>
            <a:ext cx="8229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5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2" r:id="rId4"/>
    <p:sldLayoutId id="2147483653" r:id="rId5"/>
    <p:sldLayoutId id="2147483656" r:id="rId6"/>
    <p:sldLayoutId id="2147483659" r:id="rId7"/>
    <p:sldLayoutId id="2147483660" r:id="rId8"/>
    <p:sldLayoutId id="2147483663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C4111A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79DC4D-8DE7-42C6-B1E2-89E27F14B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Loading and Unloading Safely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42C8B49-9648-400B-A7EA-6A41EFD5A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/>
            <a:r>
              <a:rPr lang="en-GB" dirty="0">
                <a:solidFill>
                  <a:srgbClr val="333399"/>
                </a:solidFill>
              </a:rPr>
              <a:t>P&amp;O Ferrymasters </a:t>
            </a:r>
          </a:p>
          <a:p>
            <a:pPr marL="342900" indent="-342900"/>
            <a:r>
              <a:rPr lang="en-GB" dirty="0">
                <a:solidFill>
                  <a:srgbClr val="333399"/>
                </a:solidFill>
              </a:rPr>
              <a:t>Driver Training Programme 2019 v1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1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1">
            <a:extLst>
              <a:ext uri="{FF2B5EF4-FFF2-40B4-BE49-F238E27FC236}">
                <a16:creationId xmlns="" xmlns:a16="http://schemas.microsoft.com/office/drawing/2014/main" id="{E0A63312-5532-43A6-9E07-A2202EB3AC2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b="1" dirty="0">
                <a:solidFill>
                  <a:srgbClr val="CC0000"/>
                </a:solidFill>
                <a:latin typeface="Arial Narrow" panose="020B0606020202030204" pitchFamily="34" charset="0"/>
                <a:cs typeface="+mn-cs"/>
              </a:rPr>
              <a:t>What vehicle dangers are there?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8EFB297E-7390-4046-81B7-0F162B3F0993}"/>
              </a:ext>
            </a:extLst>
          </p:cNvPr>
          <p:cNvSpPr txBox="1">
            <a:spLocks noChangeArrowheads="1"/>
          </p:cNvSpPr>
          <p:nvPr/>
        </p:nvSpPr>
        <p:spPr>
          <a:xfrm>
            <a:off x="446484" y="1308099"/>
            <a:ext cx="8057753" cy="26392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>
                <a:solidFill>
                  <a:schemeClr val="tx1"/>
                </a:solidFill>
              </a:rPr>
              <a:t>Trailer Park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Warehouse Loading Area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Overhead Loading Area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Outside Loading Area</a:t>
            </a: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</p:txBody>
      </p:sp>
      <p:pic>
        <p:nvPicPr>
          <p:cNvPr id="13" name="Picture 27" descr="els3235(2)">
            <a:extLst>
              <a:ext uri="{FF2B5EF4-FFF2-40B4-BE49-F238E27FC236}">
                <a16:creationId xmlns="" xmlns:a16="http://schemas.microsoft.com/office/drawing/2014/main" id="{67977758-316B-4A3F-AAFC-9E2F0AA64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73" y="1643769"/>
            <a:ext cx="3070344" cy="23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8" descr="view from crane">
            <a:extLst>
              <a:ext uri="{FF2B5EF4-FFF2-40B4-BE49-F238E27FC236}">
                <a16:creationId xmlns="" xmlns:a16="http://schemas.microsoft.com/office/drawing/2014/main" id="{5D5DF363-A519-4AAF-A4A1-D51CDEE51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34" y="2843071"/>
            <a:ext cx="4106466" cy="22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9" descr="photo 18">
            <a:extLst>
              <a:ext uri="{FF2B5EF4-FFF2-40B4-BE49-F238E27FC236}">
                <a16:creationId xmlns="" xmlns:a16="http://schemas.microsoft.com/office/drawing/2014/main" id="{44251FA5-F8D4-4A5D-8C04-9B712480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08" y="602102"/>
            <a:ext cx="3650192" cy="273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0" descr="photo 4">
            <a:extLst>
              <a:ext uri="{FF2B5EF4-FFF2-40B4-BE49-F238E27FC236}">
                <a16:creationId xmlns="" xmlns:a16="http://schemas.microsoft.com/office/drawing/2014/main" id="{5887FC7B-F550-494D-8D0D-C28C511D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54" y="749099"/>
            <a:ext cx="4559571" cy="342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21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9">
            <a:extLst>
              <a:ext uri="{FF2B5EF4-FFF2-40B4-BE49-F238E27FC236}">
                <a16:creationId xmlns="" xmlns:a16="http://schemas.microsoft.com/office/drawing/2014/main" id="{5EFDF663-892A-4EEF-831E-571DB4A2AA5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b="1" dirty="0">
                <a:solidFill>
                  <a:srgbClr val="CC0000"/>
                </a:solidFill>
                <a:latin typeface="Arial Narrow" panose="020B0606020202030204" pitchFamily="34" charset="0"/>
                <a:cs typeface="+mn-cs"/>
              </a:rPr>
              <a:t>Loading and Unloading Safely - Principles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B4064758-DFAB-4999-BC5A-51964A024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236537"/>
            <a:ext cx="6918325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BE CLEAR – STAY CLEAR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SEE and BE SEEN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You must </a:t>
            </a:r>
            <a:r>
              <a:rPr kumimoji="0" lang="en-GB" alt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be aware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and </a:t>
            </a:r>
            <a:r>
              <a:rPr kumimoji="0" lang="en-GB" alt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look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for dangers around you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You must make sure that you are </a:t>
            </a:r>
            <a:r>
              <a:rPr kumimoji="0" lang="en-GB" alt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visible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to moving vehicles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You must </a:t>
            </a:r>
            <a:r>
              <a:rPr kumimoji="0" lang="en-GB" alt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stay clear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of moving vehicles, forklifts and </a:t>
            </a:r>
            <a:r>
              <a:rPr kumimoji="0" lang="en-GB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loads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How . . . 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Stop and Wait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Make eye contact with vehicle, crane and forklift drivers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Seek acknowledgement from vehicle, crane and forklift drivers before moving or approaching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Keep a safe distance (minimum 2 metres) from vehicles, cranes and forklifts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Wear High – visibility clothing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21" descr="mandatory-high-visability-clothing2">
            <a:extLst>
              <a:ext uri="{FF2B5EF4-FFF2-40B4-BE49-F238E27FC236}">
                <a16:creationId xmlns="" xmlns:a16="http://schemas.microsoft.com/office/drawing/2014/main" id="{35D284AF-B245-4A06-B7AC-E4915E851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300413"/>
            <a:ext cx="1046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76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="" xmlns:a16="http://schemas.microsoft.com/office/drawing/2014/main" id="{9E952EF2-16EE-4E14-B917-840BF8283C6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b="1" dirty="0">
                <a:solidFill>
                  <a:srgbClr val="CC0000"/>
                </a:solidFill>
                <a:latin typeface="Arial Narrow" panose="020B0606020202030204" pitchFamily="34" charset="0"/>
                <a:cs typeface="+mn-cs"/>
              </a:rPr>
              <a:t>Loading and Unloading Safely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91DD9688-256A-404F-B502-5D180634E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312068"/>
            <a:ext cx="18367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AB76E24D-71A9-40BC-9E95-C4392AD6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2" y="1312068"/>
            <a:ext cx="18129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="" xmlns:a16="http://schemas.microsoft.com/office/drawing/2014/main" id="{19AA273F-046E-4501-B6CD-7910EB66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1312068"/>
            <a:ext cx="1730375" cy="2519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533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>
            <a:extLst>
              <a:ext uri="{FF2B5EF4-FFF2-40B4-BE49-F238E27FC236}">
                <a16:creationId xmlns="" xmlns:a16="http://schemas.microsoft.com/office/drawing/2014/main" id="{F14BDFC1-4489-428B-956A-21C251017D4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dirty="0" smtClean="0">
                <a:solidFill>
                  <a:srgbClr val="CC0000"/>
                </a:solidFill>
                <a:latin typeface="Arial Narrow" panose="020B0606020202030204" pitchFamily="34" charset="0"/>
                <a:cs typeface="+mn-cs"/>
              </a:rPr>
              <a:t>Importance of safe zones……</a:t>
            </a:r>
            <a:endParaRPr lang="en-GB" sz="2200" b="1" dirty="0">
              <a:solidFill>
                <a:srgbClr val="CC0000"/>
              </a:solidFill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2" name="driver dange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8575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>
            <a:extLst>
              <a:ext uri="{FF2B5EF4-FFF2-40B4-BE49-F238E27FC236}">
                <a16:creationId xmlns="" xmlns:a16="http://schemas.microsoft.com/office/drawing/2014/main" id="{F14BDFC1-4489-428B-956A-21C251017D4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b="1" dirty="0">
                <a:solidFill>
                  <a:srgbClr val="CC0000"/>
                </a:solidFill>
                <a:latin typeface="Arial Narrow" panose="020B0606020202030204" pitchFamily="34" charset="0"/>
                <a:cs typeface="+mn-cs"/>
              </a:rPr>
              <a:t>Loading and Unloading Safely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7CFC7A07-4DF9-478E-AA99-F796C5BB13F2}"/>
              </a:ext>
            </a:extLst>
          </p:cNvPr>
          <p:cNvSpPr txBox="1">
            <a:spLocks noChangeArrowheads="1"/>
          </p:cNvSpPr>
          <p:nvPr/>
        </p:nvSpPr>
        <p:spPr>
          <a:xfrm>
            <a:off x="700893" y="1116013"/>
            <a:ext cx="8229600" cy="39608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>
                <a:solidFill>
                  <a:srgbClr val="333399"/>
                </a:solidFill>
              </a:rPr>
              <a:t>BE CLEAR and STAY CLEAR</a:t>
            </a:r>
          </a:p>
          <a:p>
            <a:r>
              <a:rPr lang="en-GB" altLang="en-US" dirty="0">
                <a:solidFill>
                  <a:srgbClr val="333399"/>
                </a:solidFill>
              </a:rPr>
              <a:t>Stay in SAFE ZONES when loading</a:t>
            </a: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CCD40927-A63D-4CD2-9C3C-DC88C5684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5344"/>
            <a:ext cx="5256213" cy="269398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7" descr="Exclusion 1">
            <a:extLst>
              <a:ext uri="{FF2B5EF4-FFF2-40B4-BE49-F238E27FC236}">
                <a16:creationId xmlns="" xmlns:a16="http://schemas.microsoft.com/office/drawing/2014/main" id="{BDC03A96-4800-4BDA-9DA6-CF44F7BF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386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icture2">
            <a:extLst>
              <a:ext uri="{FF2B5EF4-FFF2-40B4-BE49-F238E27FC236}">
                <a16:creationId xmlns="" xmlns:a16="http://schemas.microsoft.com/office/drawing/2014/main" id="{14DC596C-C7C3-4223-A577-9E82C5DA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45" y="1265356"/>
            <a:ext cx="2157412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1">
            <a:extLst>
              <a:ext uri="{FF2B5EF4-FFF2-40B4-BE49-F238E27FC236}">
                <a16:creationId xmlns="" xmlns:a16="http://schemas.microsoft.com/office/drawing/2014/main" id="{EE509C4D-CDAE-4CB8-A4A6-EEDBCA35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60" y="56654"/>
            <a:ext cx="2773362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94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0FDB0905-118A-496E-8B6D-D578853B4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Quiz</a:t>
            </a:r>
          </a:p>
        </p:txBody>
      </p:sp>
      <p:sp>
        <p:nvSpPr>
          <p:cNvPr id="6" name="Rectangle 33">
            <a:extLst>
              <a:ext uri="{FF2B5EF4-FFF2-40B4-BE49-F238E27FC236}">
                <a16:creationId xmlns="" xmlns:a16="http://schemas.microsoft.com/office/drawing/2014/main" id="{9398D2E8-34AC-4163-96CC-B1D8117F2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75" y="1178697"/>
            <a:ext cx="8229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000" dirty="0">
                <a:latin typeface="Arial Narrow" panose="020B0606020202030204" pitchFamily="34" charset="0"/>
              </a:rPr>
              <a:t>What do you need to think about when being unloaded by a fork lift truck?</a:t>
            </a:r>
          </a:p>
        </p:txBody>
      </p:sp>
      <p:sp>
        <p:nvSpPr>
          <p:cNvPr id="7" name="Text Box 34">
            <a:extLst>
              <a:ext uri="{FF2B5EF4-FFF2-40B4-BE49-F238E27FC236}">
                <a16:creationId xmlns="" xmlns:a16="http://schemas.microsoft.com/office/drawing/2014/main" id="{9DDA421F-C9C1-4E27-A9D9-C816A00E7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7" y="2281126"/>
            <a:ext cx="73136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Stay clear of moving vehicles - BE CLEAR STAY CLEAR,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Be visible to moving vehicles - SEE and BE SEEN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Use Safe Zones</a:t>
            </a:r>
          </a:p>
        </p:txBody>
      </p:sp>
      <p:sp>
        <p:nvSpPr>
          <p:cNvPr id="8" name="Rectangle 42">
            <a:extLst>
              <a:ext uri="{FF2B5EF4-FFF2-40B4-BE49-F238E27FC236}">
                <a16:creationId xmlns="" xmlns:a16="http://schemas.microsoft.com/office/drawing/2014/main" id="{5236C888-EBEA-4C89-913C-E491C0574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75" y="1182089"/>
            <a:ext cx="8229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000" dirty="0">
                <a:latin typeface="Arial Narrow" panose="020B0606020202030204" pitchFamily="34" charset="0"/>
              </a:rPr>
              <a:t>What is the difference between an Exclusion Zone and a Safe Zone?</a:t>
            </a:r>
          </a:p>
        </p:txBody>
      </p:sp>
      <p:sp>
        <p:nvSpPr>
          <p:cNvPr id="9" name="Text Box 43">
            <a:extLst>
              <a:ext uri="{FF2B5EF4-FFF2-40B4-BE49-F238E27FC236}">
                <a16:creationId xmlns="" xmlns:a16="http://schemas.microsoft.com/office/drawing/2014/main" id="{EA0E3523-24D5-4915-BA0E-1FFFDADD5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840" y="2110085"/>
            <a:ext cx="731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2 metres</a:t>
            </a:r>
          </a:p>
        </p:txBody>
      </p:sp>
      <p:sp>
        <p:nvSpPr>
          <p:cNvPr id="10" name="Rectangle 44">
            <a:extLst>
              <a:ext uri="{FF2B5EF4-FFF2-40B4-BE49-F238E27FC236}">
                <a16:creationId xmlns="" xmlns:a16="http://schemas.microsoft.com/office/drawing/2014/main" id="{89D1C4C9-2574-416E-9AC6-96001929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75" y="1174571"/>
            <a:ext cx="8229600" cy="53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000" dirty="0">
                <a:latin typeface="Arial Narrow" panose="020B0606020202030204" pitchFamily="34" charset="0"/>
              </a:rPr>
              <a:t>What is the safe minimum distance to keep from moving vehicles?</a:t>
            </a:r>
          </a:p>
        </p:txBody>
      </p:sp>
      <p:sp>
        <p:nvSpPr>
          <p:cNvPr id="11" name="Text Box 45">
            <a:extLst>
              <a:ext uri="{FF2B5EF4-FFF2-40B4-BE49-F238E27FC236}">
                <a16:creationId xmlns="" xmlns:a16="http://schemas.microsoft.com/office/drawing/2014/main" id="{3EA0C084-86C4-459C-B610-5C4B6CF5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7" y="2088942"/>
            <a:ext cx="6101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An Exclusion Zone is the area around the vehicle to be loaded.  No one allowed inside this area.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A Safe Zone is where the Driver should stand during loading.</a:t>
            </a:r>
          </a:p>
        </p:txBody>
      </p:sp>
    </p:spTree>
    <p:extLst>
      <p:ext uri="{BB962C8B-B14F-4D97-AF65-F5344CB8AC3E}">
        <p14:creationId xmlns:p14="http://schemas.microsoft.com/office/powerpoint/2010/main" val="335064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  <p:bldP spid="7" grpId="0"/>
      <p:bldP spid="7" grpId="1"/>
      <p:bldP spid="8" grpId="0" build="p"/>
      <p:bldP spid="8" grpId="1" build="p"/>
      <p:bldP spid="9" grpId="0"/>
      <p:bldP spid="9" grpId="1"/>
      <p:bldP spid="10" grpId="0" build="p"/>
      <p:bldP spid="10" grpId="1" build="p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97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FM Powerpoint P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2" id="{F417BFA1-6246-E044-B146-FE9D3E763786}" vid="{7E78F0B3-5931-4849-82DC-6FF2064029B2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POFM Powerpoint Pro</Template>
  <TotalTime>498</TotalTime>
  <Words>249</Words>
  <Application>Microsoft Office PowerPoint</Application>
  <PresentationFormat>On-screen Show (16:9)</PresentationFormat>
  <Paragraphs>38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POFM Powerpoint Pro</vt:lpstr>
      <vt:lpstr>Loading and Unloading Safely  </vt:lpstr>
      <vt:lpstr>What vehicle dangers are there?</vt:lpstr>
      <vt:lpstr>Loading and Unloading Safely - Principles</vt:lpstr>
      <vt:lpstr>Loading and Unloading Safely</vt:lpstr>
      <vt:lpstr>Importance of safe zones……</vt:lpstr>
      <vt:lpstr>Loading and Unloading Safely</vt:lpstr>
      <vt:lpstr>Quiz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Klinkenberg, Mira</dc:creator>
  <cp:lastModifiedBy>Reynolds, Claire</cp:lastModifiedBy>
  <cp:revision>60</cp:revision>
  <dcterms:created xsi:type="dcterms:W3CDTF">2017-01-06T08:26:31Z</dcterms:created>
  <dcterms:modified xsi:type="dcterms:W3CDTF">2019-05-16T10:03:22Z</dcterms:modified>
</cp:coreProperties>
</file>